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313" r:id="rId2"/>
    <p:sldId id="384" r:id="rId3"/>
    <p:sldId id="361" r:id="rId4"/>
    <p:sldId id="362" r:id="rId5"/>
    <p:sldId id="372" r:id="rId6"/>
    <p:sldId id="369" r:id="rId7"/>
    <p:sldId id="386" r:id="rId8"/>
    <p:sldId id="379" r:id="rId9"/>
    <p:sldId id="382" r:id="rId10"/>
    <p:sldId id="381" r:id="rId11"/>
    <p:sldId id="412" r:id="rId12"/>
    <p:sldId id="420" r:id="rId13"/>
    <p:sldId id="413" r:id="rId14"/>
    <p:sldId id="367" r:id="rId15"/>
    <p:sldId id="365" r:id="rId16"/>
    <p:sldId id="422" r:id="rId17"/>
    <p:sldId id="423" r:id="rId18"/>
    <p:sldId id="378" r:id="rId19"/>
    <p:sldId id="363" r:id="rId20"/>
    <p:sldId id="375" r:id="rId21"/>
    <p:sldId id="368" r:id="rId22"/>
    <p:sldId id="421" r:id="rId23"/>
    <p:sldId id="385" r:id="rId24"/>
  </p:sldIdLst>
  <p:sldSz cx="12192000" cy="6858000"/>
  <p:notesSz cx="6858000" cy="9144000"/>
  <p:embeddedFontLst>
    <p:embeddedFont>
      <p:font typeface="Algerian" panose="04020705040A02060702" pitchFamily="8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6" roundtripDataSignature="AMtx7mgPl0PekFICRIgaxRmBxIUsKol6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99"/>
    <a:srgbClr val="008080"/>
    <a:srgbClr val="FF5050"/>
    <a:srgbClr val="FF7C80"/>
    <a:srgbClr val="990099"/>
    <a:srgbClr val="CC3300"/>
    <a:srgbClr val="FF9999"/>
    <a:srgbClr val="C3350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343" autoAdjust="0"/>
  </p:normalViewPr>
  <p:slideViewPr>
    <p:cSldViewPr snapToGrid="0">
      <p:cViewPr varScale="1">
        <p:scale>
          <a:sx n="115" d="100"/>
          <a:sy n="115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33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2137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85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703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896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20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36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1492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671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0635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316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70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3263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870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861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003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307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19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902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510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66666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448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38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02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leber.oliveira@prodemge.gov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7;p1"/>
          <p:cNvSpPr/>
          <p:nvPr/>
        </p:nvSpPr>
        <p:spPr>
          <a:xfrm>
            <a:off x="5213445" y="5337126"/>
            <a:ext cx="57105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Tutor – Cleber Alexandre de Oliveira</a:t>
            </a:r>
            <a:endParaRPr sz="2800" b="1" dirty="0"/>
          </a:p>
        </p:txBody>
      </p:sp>
      <p:sp>
        <p:nvSpPr>
          <p:cNvPr id="97" name="Google Shape;97;p1"/>
          <p:cNvSpPr/>
          <p:nvPr/>
        </p:nvSpPr>
        <p:spPr>
          <a:xfrm>
            <a:off x="519564" y="2104137"/>
            <a:ext cx="109585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b="1" dirty="0" smtClean="0"/>
              <a:t>JCL intermediário – módulo II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7070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11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82417" y="1537102"/>
            <a:ext cx="1116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8 – Exemplo de Serviços do BROKER </a:t>
            </a:r>
            <a:endParaRPr lang="pt-BR" sz="1600" b="1" i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0" y="2068838"/>
            <a:ext cx="6562725" cy="306705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61" y="2729007"/>
            <a:ext cx="6858000" cy="320992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86" y="3390384"/>
            <a:ext cx="6858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11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82417" y="1537102"/>
            <a:ext cx="1116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9 – Exemplo de Serviços do BROKER</a:t>
            </a:r>
            <a:endParaRPr lang="pt-BR" sz="1600" b="1" i="1" dirty="0" smtClean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6" y="2133234"/>
            <a:ext cx="6562725" cy="30670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2" y="2837041"/>
            <a:ext cx="6858000" cy="31337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5" y="3550849"/>
            <a:ext cx="6457950" cy="2924175"/>
          </a:xfrm>
          <a:prstGeom prst="rect">
            <a:avLst/>
          </a:prstGeom>
        </p:spPr>
      </p:pic>
      <p:pic>
        <p:nvPicPr>
          <p:cNvPr id="10" name="Picture 2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933" y="5219378"/>
            <a:ext cx="1494739" cy="1462088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 rot="20750514">
            <a:off x="1831525" y="5325228"/>
            <a:ext cx="3079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rgbClr val="C00000"/>
                </a:solidFill>
              </a:rPr>
              <a:t>observe o sub-</a:t>
            </a:r>
            <a:r>
              <a:rPr lang="en-US" sz="1300" b="1" i="1" dirty="0" err="1" smtClean="0">
                <a:solidFill>
                  <a:srgbClr val="C00000"/>
                </a:solidFill>
              </a:rPr>
              <a:t>programa</a:t>
            </a:r>
            <a:r>
              <a:rPr lang="en-US" sz="1300" b="1" i="1" dirty="0" smtClean="0">
                <a:solidFill>
                  <a:srgbClr val="C00000"/>
                </a:solidFill>
              </a:rPr>
              <a:t> NFCAES1Y</a:t>
            </a:r>
            <a:endParaRPr lang="en-US" sz="1300" b="1" i="1" dirty="0">
              <a:solidFill>
                <a:srgbClr val="C00000"/>
              </a:solidFill>
            </a:endParaRPr>
          </a:p>
          <a:p>
            <a:endParaRPr lang="pt-BR" sz="1300" dirty="0"/>
          </a:p>
        </p:txBody>
      </p:sp>
      <p:cxnSp>
        <p:nvCxnSpPr>
          <p:cNvPr id="12" name="Conector de Seta Reta 2"/>
          <p:cNvCxnSpPr/>
          <p:nvPr/>
        </p:nvCxnSpPr>
        <p:spPr>
          <a:xfrm flipV="1">
            <a:off x="1868392" y="4984124"/>
            <a:ext cx="3836949" cy="10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2"/>
          <p:cNvCxnSpPr/>
          <p:nvPr/>
        </p:nvCxnSpPr>
        <p:spPr>
          <a:xfrm flipV="1">
            <a:off x="2020792" y="5814531"/>
            <a:ext cx="3684549" cy="290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 rot="21327073">
            <a:off x="2025187" y="5970695"/>
            <a:ext cx="36505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i="1" dirty="0" smtClean="0">
                <a:solidFill>
                  <a:srgbClr val="A50021"/>
                </a:solidFill>
              </a:rPr>
              <a:t>observe o </a:t>
            </a:r>
            <a:r>
              <a:rPr lang="pt-BR" sz="1300" b="1" i="1" dirty="0" err="1" smtClean="0">
                <a:solidFill>
                  <a:srgbClr val="A50021"/>
                </a:solidFill>
              </a:rPr>
              <a:t>sub-programa</a:t>
            </a:r>
            <a:r>
              <a:rPr lang="pt-BR" sz="1300" b="1" i="1" dirty="0" smtClean="0">
                <a:solidFill>
                  <a:srgbClr val="A50021"/>
                </a:solidFill>
              </a:rPr>
              <a:t> NFCAERFB</a:t>
            </a:r>
            <a:endParaRPr lang="pt-BR" sz="1300" b="1" i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11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82417" y="1537102"/>
            <a:ext cx="1116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10 – Exemplo de Serviços do BROKER</a:t>
            </a:r>
            <a:endParaRPr lang="pt-BR" sz="1600" b="1" i="1" dirty="0" smtClean="0"/>
          </a:p>
        </p:txBody>
      </p:sp>
      <p:pic>
        <p:nvPicPr>
          <p:cNvPr id="13" name="Picture 2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33" y="5219378"/>
            <a:ext cx="1494739" cy="1462088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8" y="2070427"/>
            <a:ext cx="6351497" cy="312704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9" y="2743240"/>
            <a:ext cx="6472817" cy="28935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86" y="3251082"/>
            <a:ext cx="6724650" cy="286570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02" y="3662555"/>
            <a:ext cx="6534150" cy="292417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rot="20610121">
            <a:off x="1771282" y="5070993"/>
            <a:ext cx="6275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>
                <a:solidFill>
                  <a:srgbClr val="A50021"/>
                </a:solidFill>
              </a:rPr>
              <a:t>o</a:t>
            </a:r>
            <a:r>
              <a:rPr lang="en-US" sz="1300" b="1" i="1" dirty="0" smtClean="0">
                <a:solidFill>
                  <a:srgbClr val="A50021"/>
                </a:solidFill>
              </a:rPr>
              <a:t>bserve </a:t>
            </a:r>
            <a:r>
              <a:rPr lang="en-US" sz="1300" b="1" i="1" dirty="0" err="1" smtClean="0">
                <a:solidFill>
                  <a:srgbClr val="A50021"/>
                </a:solidFill>
              </a:rPr>
              <a:t>os</a:t>
            </a:r>
            <a:r>
              <a:rPr lang="en-US" sz="1300" b="1" i="1" dirty="0" smtClean="0">
                <a:solidFill>
                  <a:srgbClr val="A50021"/>
                </a:solidFill>
              </a:rPr>
              <a:t> “displays” </a:t>
            </a:r>
            <a:r>
              <a:rPr lang="en-US" sz="1300" b="1" i="1" dirty="0" err="1" smtClean="0">
                <a:solidFill>
                  <a:srgbClr val="A50021"/>
                </a:solidFill>
              </a:rPr>
              <a:t>gerados</a:t>
            </a:r>
            <a:r>
              <a:rPr lang="en-US" sz="1300" b="1" i="1" dirty="0" smtClean="0">
                <a:solidFill>
                  <a:srgbClr val="A50021"/>
                </a:solidFill>
              </a:rPr>
              <a:t> </a:t>
            </a:r>
            <a:r>
              <a:rPr lang="en-US" sz="1300" b="1" i="1" dirty="0" err="1" smtClean="0">
                <a:solidFill>
                  <a:srgbClr val="A50021"/>
                </a:solidFill>
              </a:rPr>
              <a:t>pelo</a:t>
            </a:r>
            <a:r>
              <a:rPr lang="en-US" sz="1300" b="1" i="1" dirty="0" smtClean="0">
                <a:solidFill>
                  <a:srgbClr val="A50021"/>
                </a:solidFill>
              </a:rPr>
              <a:t> sub-</a:t>
            </a:r>
            <a:r>
              <a:rPr lang="en-US" sz="1300" b="1" i="1" dirty="0" err="1" smtClean="0">
                <a:solidFill>
                  <a:srgbClr val="A50021"/>
                </a:solidFill>
              </a:rPr>
              <a:t>programa</a:t>
            </a:r>
            <a:r>
              <a:rPr lang="en-US" sz="1300" b="1" i="1" dirty="0" smtClean="0">
                <a:solidFill>
                  <a:srgbClr val="A50021"/>
                </a:solidFill>
              </a:rPr>
              <a:t> NFCAES1Y </a:t>
            </a:r>
            <a:r>
              <a:rPr lang="en-US" sz="1300" b="1" i="1" dirty="0" err="1" smtClean="0">
                <a:solidFill>
                  <a:srgbClr val="A50021"/>
                </a:solidFill>
              </a:rPr>
              <a:t>na</a:t>
            </a:r>
            <a:r>
              <a:rPr lang="en-US" sz="1300" b="1" i="1" dirty="0" smtClean="0">
                <a:solidFill>
                  <a:srgbClr val="A50021"/>
                </a:solidFill>
              </a:rPr>
              <a:t>  sys-out</a:t>
            </a:r>
            <a:endParaRPr lang="en-US" sz="1300" b="1" i="1" dirty="0">
              <a:solidFill>
                <a:srgbClr val="A50021"/>
              </a:solidFill>
            </a:endParaRPr>
          </a:p>
          <a:p>
            <a:endParaRPr lang="pt-BR" sz="1300" dirty="0">
              <a:solidFill>
                <a:srgbClr val="A50021"/>
              </a:solidFill>
            </a:endParaRPr>
          </a:p>
        </p:txBody>
      </p:sp>
      <p:cxnSp>
        <p:nvCxnSpPr>
          <p:cNvPr id="15" name="Conector de Seta Reta 2"/>
          <p:cNvCxnSpPr/>
          <p:nvPr/>
        </p:nvCxnSpPr>
        <p:spPr>
          <a:xfrm flipV="1">
            <a:off x="1868392" y="4108361"/>
            <a:ext cx="6309693" cy="1895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11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82417" y="1537102"/>
            <a:ext cx="1116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11 – Exemplo de Serviços do BROKER</a:t>
            </a:r>
            <a:endParaRPr lang="pt-BR" sz="1600" b="1" i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4" y="2105706"/>
            <a:ext cx="5618523" cy="286553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21" y="2927335"/>
            <a:ext cx="5523664" cy="281576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3633826"/>
            <a:ext cx="5523664" cy="2881137"/>
          </a:xfrm>
          <a:prstGeom prst="rect">
            <a:avLst/>
          </a:prstGeom>
        </p:spPr>
      </p:pic>
      <p:pic>
        <p:nvPicPr>
          <p:cNvPr id="11" name="Picture 2" descr="C:\Arquivos de programas\Microsoft Office\MEDIA\CAGCAT10\j019581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13997">
            <a:off x="320933" y="5180741"/>
            <a:ext cx="1494739" cy="1462088"/>
          </a:xfrm>
          <a:prstGeom prst="rect">
            <a:avLst/>
          </a:prstGeom>
          <a:noFill/>
        </p:spPr>
      </p:pic>
      <p:cxnSp>
        <p:nvCxnSpPr>
          <p:cNvPr id="13" name="Conector de Seta Reta 2"/>
          <p:cNvCxnSpPr/>
          <p:nvPr/>
        </p:nvCxnSpPr>
        <p:spPr>
          <a:xfrm flipV="1">
            <a:off x="1810382" y="4686272"/>
            <a:ext cx="3383351" cy="1388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2"/>
          <p:cNvCxnSpPr/>
          <p:nvPr/>
        </p:nvCxnSpPr>
        <p:spPr>
          <a:xfrm flipV="1">
            <a:off x="1810382" y="4404577"/>
            <a:ext cx="5607849" cy="167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 rot="20622745">
            <a:off x="1876653" y="5568849"/>
            <a:ext cx="33313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rgbClr val="C00000"/>
                </a:solidFill>
              </a:rPr>
              <a:t>Observe o sub-</a:t>
            </a:r>
            <a:r>
              <a:rPr lang="en-US" sz="1300" b="1" i="1" dirty="0" err="1" smtClean="0">
                <a:solidFill>
                  <a:srgbClr val="C00000"/>
                </a:solidFill>
              </a:rPr>
              <a:t>programa</a:t>
            </a:r>
            <a:r>
              <a:rPr lang="en-US" sz="1300" b="1" i="1" dirty="0" smtClean="0">
                <a:solidFill>
                  <a:srgbClr val="C00000"/>
                </a:solidFill>
              </a:rPr>
              <a:t> NFCAERFB</a:t>
            </a:r>
            <a:endParaRPr lang="en-US" sz="1300" b="1" i="1" dirty="0">
              <a:solidFill>
                <a:srgbClr val="C00000"/>
              </a:solidFill>
            </a:endParaRP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72823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8" y="16445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82417" y="1537102"/>
            <a:ext cx="1106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12 – Exemplo de Serviços do BROKER                                                                                                      </a:t>
            </a:r>
            <a:r>
              <a:rPr lang="pt-BR" sz="1600" b="1" i="1" dirty="0" smtClean="0"/>
              <a:t>continuação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69" y="2072250"/>
            <a:ext cx="5307604" cy="266990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0" y="2586009"/>
            <a:ext cx="5310513" cy="2669909"/>
          </a:xfrm>
          <a:prstGeom prst="rect">
            <a:avLst/>
          </a:prstGeom>
        </p:spPr>
      </p:pic>
      <p:cxnSp>
        <p:nvCxnSpPr>
          <p:cNvPr id="22" name="Conector de Seta Reta 22"/>
          <p:cNvCxnSpPr/>
          <p:nvPr/>
        </p:nvCxnSpPr>
        <p:spPr>
          <a:xfrm flipH="1">
            <a:off x="5395131" y="3254148"/>
            <a:ext cx="1393719" cy="443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33" y="3099768"/>
            <a:ext cx="5300857" cy="2669909"/>
          </a:xfrm>
          <a:prstGeom prst="rect">
            <a:avLst/>
          </a:prstGeom>
        </p:spPr>
      </p:pic>
      <p:cxnSp>
        <p:nvCxnSpPr>
          <p:cNvPr id="20" name="Conector de Seta Reta 22"/>
          <p:cNvCxnSpPr/>
          <p:nvPr/>
        </p:nvCxnSpPr>
        <p:spPr>
          <a:xfrm flipH="1">
            <a:off x="5395130" y="3477435"/>
            <a:ext cx="1393719" cy="443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6091991" y="3831088"/>
            <a:ext cx="4492712" cy="224676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</a:rPr>
              <a:t>Canal </a:t>
            </a:r>
            <a:r>
              <a:rPr lang="pt-BR" b="1" dirty="0" smtClean="0">
                <a:solidFill>
                  <a:srgbClr val="002060"/>
                </a:solidFill>
              </a:rPr>
              <a:t>do </a:t>
            </a:r>
            <a:r>
              <a:rPr lang="pt-BR" b="1" dirty="0">
                <a:solidFill>
                  <a:srgbClr val="002060"/>
                </a:solidFill>
              </a:rPr>
              <a:t>ambiente de desenvolvimento:</a:t>
            </a:r>
            <a:r>
              <a:rPr lang="pt-BR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ETBCB.SERVER-NAME =  'BHMVSB' 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ETBCB.BROKER-ID = 'ETB156'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ETBCB.SERVER-CLASS =  ‘USOGERAL’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ETBCB.SERVICE = </a:t>
            </a:r>
            <a:r>
              <a:rPr lang="pt-BR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‘DESENV</a:t>
            </a:r>
            <a:r>
              <a:rPr lang="pt-BR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pt-BR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JOBNAME = ‘GP20DBGT’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SUBPROGRAMA = NFCAERFB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BCO ADABAS = 221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BCO DB2 = GP2T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744521" y="4196602"/>
            <a:ext cx="3977268" cy="2246769"/>
          </a:xfrm>
          <a:prstGeom prst="rect">
            <a:avLst/>
          </a:prstGeom>
          <a:solidFill>
            <a:schemeClr val="l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Canal para o ambiente de produção</a:t>
            </a:r>
            <a:r>
              <a:rPr lang="pt-BR" b="1" dirty="0">
                <a:solidFill>
                  <a:srgbClr val="002060"/>
                </a:solidFill>
              </a:rPr>
              <a:t>:</a:t>
            </a:r>
            <a:r>
              <a:rPr lang="pt-BR" dirty="0">
                <a:solidFill>
                  <a:srgbClr val="002060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ETBCB.SERVER-NAME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 'BHMVSB'  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ETBCB.BROKER-ID = 'ETB160'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ETBCB.SERVER-CLASS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‘USOGERAL’</a:t>
            </a:r>
            <a:endParaRPr lang="pt-B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ETBCB.SERVICE = </a:t>
            </a:r>
            <a:r>
              <a:rPr lang="en-US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‘SIAFI’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JOBNAME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(PROC) = ‘GP20DBGF’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SUBPROGRAMA = NFCAERFB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BCO ADABAS = 19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BCO DB2 = GP2F</a:t>
            </a:r>
          </a:p>
        </p:txBody>
      </p:sp>
    </p:spTree>
    <p:extLst>
      <p:ext uri="{BB962C8B-B14F-4D97-AF65-F5344CB8AC3E}">
        <p14:creationId xmlns:p14="http://schemas.microsoft.com/office/powerpoint/2010/main" val="12923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" y="2111221"/>
            <a:ext cx="6592560" cy="3076528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8019" y="-967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074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13 – </a:t>
            </a:r>
            <a:r>
              <a:rPr lang="pt-BR" sz="1600" b="1" dirty="0" err="1" smtClean="0"/>
              <a:t>Proc</a:t>
            </a:r>
            <a:r>
              <a:rPr lang="pt-BR" sz="1600" b="1" dirty="0" smtClean="0"/>
              <a:t> GP20DBGF para execução do serviço de </a:t>
            </a:r>
            <a:r>
              <a:rPr lang="pt-BR" sz="1600" b="1" dirty="0" err="1" smtClean="0"/>
              <a:t>Broker</a:t>
            </a:r>
            <a:endParaRPr lang="pt-BR" sz="16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22" y="2599846"/>
            <a:ext cx="5890157" cy="28717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45" y="3158011"/>
            <a:ext cx="5519846" cy="282355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902581" y="3109822"/>
            <a:ext cx="7024689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GP20DBGF 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        </a:t>
            </a:r>
            <a:endParaRPr lang="pt-BR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SIAFINET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EXEC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PGM=PPMAFNAT,DYNAMNBR=20,TIME=20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STEPLIB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DSN=GP20.S.A01.TSOBATC.NAOSWAP,DISP=SHR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DSN=ADABAS.V824.SVC249,DISP=SHR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DSN=DSNB10.SDSNLOAD,DISP=SHR     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DSN=PRODEMGE.LINKLIB,DISP=SHR       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SORTLIB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DSN=SYS1.SORTLIB,DISP=SHR      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DDCARD 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DSN=GP20.S.A01.ADADB98,DISP=SHR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CMPRINT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SYSOUT=*      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    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LIST1SO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SYSOUT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=*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SORTWK01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UNIT=SYSDA,SPACE=(CYL,(10,10),RLSE) 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CMSYNIN  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  DSN=PRODEMGE.BROKER.PARMLIB(CGP20BGF),DISP=SHR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SYSTSIN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DD   DSN=PRODEMGE.BROKER.PARMLIB(CGP2F019),DISP=SHR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ESPERA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EXEC  PGM=PGP20WAI,PARM='0005',COND=EVEN       </a:t>
            </a:r>
            <a:endParaRPr lang="pt-BR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STARTA  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EXEC  PGM=COMMAND,PARM='S GP20DBGF',COND=EVEN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27637" y="4566024"/>
            <a:ext cx="7109137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BROWSE </a:t>
            </a:r>
            <a:r>
              <a:rPr lang="pt-BR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PRODEMGE.BROKER.PARMLIB(CGP20BGF)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- 01.0 </a:t>
            </a:r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0000000000 </a:t>
            </a:r>
          </a:p>
          <a:p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001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080</a:t>
            </a:r>
          </a:p>
          <a:p>
            <a:r>
              <a:rPr lang="pt-B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===&gt; Scroll ===&gt;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CSR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 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Top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Data </a:t>
            </a:r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LOGON GP20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SYSPROF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NGP20SRV</a:t>
            </a:r>
            <a:r>
              <a:rPr lang="pt-B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BHMVSB USOGERAL </a:t>
            </a:r>
            <a:r>
              <a:rPr lang="pt-BR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SIAFI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  <a:p>
            <a:r>
              <a:rPr lang="pt-B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Bottom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dirty="0">
                <a:latin typeface="Courier New" panose="02070309020205020404" pitchFamily="49" charset="0"/>
                <a:cs typeface="Courier New" panose="02070309020205020404" pitchFamily="49" charset="0"/>
              </a:rPr>
              <a:t> Data **********</a:t>
            </a:r>
          </a:p>
        </p:txBody>
      </p:sp>
      <p:cxnSp>
        <p:nvCxnSpPr>
          <p:cNvPr id="19" name="Conector de Seta Reta 22"/>
          <p:cNvCxnSpPr/>
          <p:nvPr/>
        </p:nvCxnSpPr>
        <p:spPr>
          <a:xfrm flipH="1">
            <a:off x="5515221" y="5235938"/>
            <a:ext cx="3405326" cy="630904"/>
          </a:xfrm>
          <a:prstGeom prst="straightConnector1">
            <a:avLst/>
          </a:prstGeom>
          <a:ln w="539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967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074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14 </a:t>
            </a:r>
            <a:r>
              <a:rPr lang="pt-BR" sz="1600" b="1" dirty="0"/>
              <a:t>– </a:t>
            </a:r>
            <a:r>
              <a:rPr lang="pt-BR" sz="1600" b="1" dirty="0" smtClean="0"/>
              <a:t>Programa “NFCAESRV” usado para execução do “CALL BROKER”</a:t>
            </a:r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133093" y="1932085"/>
            <a:ext cx="60429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pt-BR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AFCAERF1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#MENSAGEM          (A40)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#PARTE1            (A100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#PARTE2            (A28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#I                 (N7)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#HORAN             (N7)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END-DEFINE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RESET #PARTE1 #PARTE2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MOVE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'NFCAERFB'       TO #PROGRAMA-RF1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.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CALL ‘BROKER’ ETBCB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SEND-BUFFER(1) RECEIVE-BUFFER(1) </a:t>
            </a:r>
            <a:endParaRPr lang="pt-BR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#ERROR-MESSAGE</a:t>
            </a:r>
            <a:endParaRPr lang="pt-BR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.</a:t>
            </a:r>
          </a:p>
          <a:p>
            <a:r>
              <a:rPr lang="pt-B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CALL #PROGRAMA RECEIVE-BUFFER(*) RECEIVE-LENGTH</a:t>
            </a:r>
          </a:p>
          <a:p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  SEND-BUFFER   (*) SEND-LENGTH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.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.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.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H="1" flipV="1">
            <a:off x="4288665" y="5523457"/>
            <a:ext cx="1519707" cy="2876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015477" y="1983594"/>
            <a:ext cx="7014614" cy="298543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pt-BR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AFCAERF1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Library GDRD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DBID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222 FNR   223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&gt; +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I T L  </a:t>
            </a:r>
            <a:r>
              <a:rPr lang="pt-BR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F </a:t>
            </a:r>
            <a:r>
              <a:rPr lang="pt-BR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Miscellaneous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-- -------------------------------- - ---------- -------------------------&gt;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1 </a:t>
            </a:r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#RECEIVE-BUFFER</a:t>
            </a:r>
            <a:r>
              <a:rPr lang="pt-BR" sz="11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A        250 (1:40)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  1 </a:t>
            </a:r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#RECEIVE-BUFFER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#REGISTRO-COMPLETO</a:t>
            </a:r>
            <a:r>
              <a:rPr lang="pt-B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  </a:t>
            </a:r>
            <a:r>
              <a:rPr lang="pt-BR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2185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#RETURN-LENGTH 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          4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#SEND-BUFFER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A        250 (1:40)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R  1 #SEND-BUFFER                                  /* REDEF. BEGIN : SEND-BUF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2 #CDMSG-ERRO                      N          3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2 #DSMSG-ERRO                      A         75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2 #CAMPO-ERRO                      N          2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1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#SEND-LENGTH 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          4</a:t>
            </a:r>
          </a:p>
        </p:txBody>
      </p:sp>
      <p:sp>
        <p:nvSpPr>
          <p:cNvPr id="15" name="Explosão 1 14"/>
          <p:cNvSpPr/>
          <p:nvPr/>
        </p:nvSpPr>
        <p:spPr>
          <a:xfrm>
            <a:off x="5599287" y="4837886"/>
            <a:ext cx="2086603" cy="1817732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1100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o conteúdo da variável #PROGRAMA é ‘NFCAERFB’</a:t>
            </a:r>
            <a:endParaRPr lang="pt-BR" sz="1100" b="1" dirty="0">
              <a:solidFill>
                <a:srgbClr val="FF0000"/>
              </a:solidFill>
            </a:endParaRPr>
          </a:p>
          <a:p>
            <a:pPr algn="ctr"/>
            <a:endParaRPr lang="pt-B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4" y="2028310"/>
            <a:ext cx="11327007" cy="457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4" y="2012391"/>
            <a:ext cx="11331222" cy="4621344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-8019" y="-9671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074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15 </a:t>
            </a:r>
            <a:r>
              <a:rPr lang="pt-BR" sz="1600" b="1" dirty="0"/>
              <a:t>– </a:t>
            </a:r>
            <a:r>
              <a:rPr lang="pt-BR" sz="1600" b="1" dirty="0" smtClean="0"/>
              <a:t>Dados recebidos </a:t>
            </a:r>
            <a:r>
              <a:rPr lang="pt-BR" sz="1600" b="1" smtClean="0"/>
              <a:t>pelo subprograma NFCAERFB </a:t>
            </a:r>
            <a:r>
              <a:rPr lang="pt-BR" sz="1600" b="1" dirty="0" smtClean="0"/>
              <a:t>via serviço de mensageria do BROKER</a:t>
            </a:r>
            <a:endParaRPr lang="pt-BR" sz="1600" b="1" dirty="0"/>
          </a:p>
        </p:txBody>
      </p:sp>
      <p:sp>
        <p:nvSpPr>
          <p:cNvPr id="17" name="Retângulo 16"/>
          <p:cNvSpPr/>
          <p:nvPr/>
        </p:nvSpPr>
        <p:spPr>
          <a:xfrm>
            <a:off x="8186055" y="2756691"/>
            <a:ext cx="3574731" cy="3872535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</a:pPr>
            <a:r>
              <a:rPr lang="pt-BR" sz="11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</a:t>
            </a: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#BAIRRO-ORGAO-RF5     (A30)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#CEP-ORGAO-RF5        (A08)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#UF-ORGAO-RF5         (A02)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#CNPJ-ORGAO-RF5       (A14)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</a:t>
            </a: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#NOME-OPERADOR-RF5    (A80)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#CPF-OPERADOR-RF5     (A11)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#CARGO-OPERADOR-RF5   (A30)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#FONE-OPERADOR-RF5    (A13)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#FAX-OPERADOR-RF5     (A13)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#EMAIL-OPERADOR-RF5   (A50)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#MASP-OPERADOR-RF5    (A08)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#DT-SOLICITACAO-RF5   (A08)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#STATUS-SOLICIT-RF5   (A01)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#DT-TERMINO-GERA-RF5  (A08)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#UNID-ORCAME-RF5      (A04)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#NR-OCORRENCIAS-RF5   (A03)   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#CD-NAT-DESPESA-RF5   (A08/200)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 REDEFINE #RECEIVE-BUFFER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02 #REGISTRO-COMPLETO (A2185)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 #SEND-BUFFER             (A250/40</a:t>
            </a:r>
            <a:r>
              <a:rPr lang="pt-BR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39570" y="2756691"/>
            <a:ext cx="3646485" cy="38962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100" b="1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 #RECEIVE-BUFFER             (A250/40)</a:t>
            </a:r>
            <a:endParaRPr lang="pt-BR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01 REDEFINE #RECEIVE-BUFFER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02 #REGISTRO (A2185)  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02 REDEFINE #REGISTRO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#PROGRAMA-RF5         (A08)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#AA-EXERCICIO-RF5     (A04)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#CD-SOLICIT-RF5       (A06)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#NR-MANDADO-RF5       (A08)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#CD-UNID-EXEC-RF5     (A07)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#AA-EXER-EXEC-RF5     (A04)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#IND-DISTR-MENSAL-RF5 (A01)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#IND-NAT-DESPESA-RF5  (A01)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#NOME-CONTAB-RF5      (A80)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#CPF-CONTAB-RF5       (A11)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#CRC-CONTAB-RF5       (A09)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#FONE-CONTAB-RF5      (A13)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#FAX-CONTAB-RF5       (A13)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#EMAIL-CONTAB-RF5     (A50)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#ENDER-ORGAO-RF5      (A50)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#NR-ENDER-ORGAO-RF5   (A07</a:t>
            </a:r>
            <a:r>
              <a:rPr lang="pt-BR" sz="11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49580">
              <a:lnSpc>
                <a:spcPct val="107000"/>
              </a:lnSpc>
            </a:pPr>
            <a:r>
              <a:rPr lang="pt-BR" sz="11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03 #COMPL-ENDER-ORG-RF5  (A30</a:t>
            </a:r>
            <a:r>
              <a:rPr lang="pt-BR" sz="1100" dirty="0" smtClean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36211" y="1969397"/>
            <a:ext cx="5198562" cy="486287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* ESTE PGM STARTA A EXECUÇÃO DA PROC “GDRDERFB”</a:t>
            </a:r>
            <a:r>
              <a:rPr lang="pt-BR" sz="1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t-BR" sz="12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* ---------------------------------------------</a:t>
            </a:r>
          </a:p>
          <a:p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DATA 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 USING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AFCAERF1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01 GP-OS-DCI2-VIEW VIEW OF 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GP-OS-DCI2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NUMERO-ORDEM-SERVICO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VWAUTORIZAARQINSS VIEW OF FCAE-VWAUTORIZAARQINSS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NC_INSCR_CREDDEV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TP_INSCR_CREDDEV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ET_INSCR_CREDDEV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DV_INSCR_CREDDEV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2 CD_OPERADOR_AUTORI</a:t>
            </a:r>
            <a:endParaRPr lang="pt-BR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...</a:t>
            </a:r>
          </a:p>
          <a:p>
            <a:r>
              <a:rPr lang="pt-B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                  (A80)</a:t>
            </a:r>
          </a:p>
          <a:p>
            <a:r>
              <a:rPr lang="pt-BR" sz="11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#JCL01A                 (A80)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#JCL02                  (A80)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REDEFINE #JCL02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...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#JCL03                  (A80)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#JCL04                  (A80)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#JCL05                  (A80)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END-DEFINE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600                         TO #SEND-LENGTH          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288                         TO #</a:t>
            </a:r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RETURN-LENGTH</a:t>
            </a:r>
          </a:p>
          <a:p>
            <a:pPr algn="ctr"/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START-PROC-INSS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-8353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074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16 – Programa no Padrão para Execução pelo “BROKER”</a:t>
            </a:r>
            <a:r>
              <a:rPr lang="pt-B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(NFCAERFB)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753689" y="2002268"/>
            <a:ext cx="6161649" cy="4847481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 STARTA-PROC-INSS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pt-BR" sz="11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#MES-PARM NE 13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COMPRESS '//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GDRDERFB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JOB ' #JCL-OS-01'," SCCG ",MSGCLASS=B,'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'TIME=1440,TYPRUN=HOLD' INTO 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LEAVING NO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COMPRESS '//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GDRDERFD</a:t>
            </a:r>
            <a:r>
              <a:rPr lang="pt-BR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 ' #JCL-OS-01'," SCCG ",MSGCLASS=B,'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'TIME=1440,TYPRUN=HOLD' INTO 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LEAVING NO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'//STEP1 EXEC GDRDERFD,ANO="'  TO #JCL02-TX1 /* PRODUCAO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'GDRDERFD'                     TO #FASE-EMA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END-IF</a:t>
            </a:r>
          </a:p>
          <a:p>
            <a:r>
              <a:rPr lang="en-US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'//*PERFIL BANCO=S,F1600=1,F6250=0'     TO #</a:t>
            </a:r>
            <a:r>
              <a:rPr lang="en-US" sz="11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JCL01A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  <a:endParaRPr lang="en-US" sz="11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(*DEVICE = 'BATCH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MOVE </a:t>
            </a: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TO    #REG-TEMP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WRITE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FILE 05 #REG-TEMP</a:t>
            </a:r>
          </a:p>
          <a:p>
            <a:pPr lvl="2"/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MOVE </a:t>
            </a:r>
            <a:r>
              <a:rPr lang="en-US" sz="1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#JCL01A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   #REG-TEMP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WRITE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FILE 05 #REG-TEMP</a:t>
            </a:r>
          </a:p>
          <a:p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</a:p>
          <a:p>
            <a:r>
              <a:rPr lang="en-US" sz="12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sz="12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FILE </a:t>
            </a:r>
            <a:r>
              <a:rPr lang="en-US" sz="12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                 /* BATCH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                     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dirty="0">
                <a:solidFill>
                  <a:srgbClr val="C3350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'PGP20SUB</a:t>
            </a:r>
            <a:r>
              <a:rPr lang="en-US" sz="1200" b="1" dirty="0" smtClean="0">
                <a:solidFill>
                  <a:srgbClr val="C3350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#JCL01A</a:t>
            </a:r>
            <a:r>
              <a:rPr lang="en-US" sz="1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rgbClr val="C3350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 /* ON-LINE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END-IF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END-SUBROUTINE</a:t>
            </a:r>
            <a:endParaRPr lang="pt-BR" sz="11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o Explicativo em Nuvem 11"/>
          <p:cNvSpPr/>
          <p:nvPr/>
        </p:nvSpPr>
        <p:spPr>
          <a:xfrm>
            <a:off x="3016879" y="3516152"/>
            <a:ext cx="2577352" cy="1067879"/>
          </a:xfrm>
          <a:prstGeom prst="cloudCallout">
            <a:avLst>
              <a:gd name="adj1" fmla="val -45518"/>
              <a:gd name="adj2" fmla="val -134049"/>
            </a:avLst>
          </a:prstGeom>
          <a:ln cap="rnd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#RECEIVE-BUFFER(*)</a:t>
            </a:r>
          </a:p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#RETURN-LENGTH</a:t>
            </a:r>
          </a:p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#SEND-BUFFER(*)</a:t>
            </a:r>
          </a:p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#SEND-LENGTH</a:t>
            </a:r>
            <a:endParaRPr lang="pt-BR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xplosão 1 10"/>
          <p:cNvSpPr/>
          <p:nvPr/>
        </p:nvSpPr>
        <p:spPr>
          <a:xfrm>
            <a:off x="8706869" y="4400453"/>
            <a:ext cx="3240235" cy="1691137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rgbClr val="CC0000"/>
              </a:solidFill>
            </a:endParaRPr>
          </a:p>
          <a:p>
            <a:pPr algn="ctr"/>
            <a:endParaRPr lang="pt-BR" dirty="0" smtClean="0">
              <a:solidFill>
                <a:srgbClr val="CC0000"/>
              </a:solidFill>
            </a:endParaRPr>
          </a:p>
          <a:p>
            <a:pPr algn="ctr"/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Programa para submissão de JOB’S ao READER</a:t>
            </a:r>
            <a:endParaRPr lang="pt-B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300" b="1" dirty="0">
              <a:solidFill>
                <a:srgbClr val="C33509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7498080" y="5525589"/>
            <a:ext cx="2026944" cy="65166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0793" y="2158095"/>
            <a:ext cx="6049171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GDRDERFD 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S5533,' SCCG ',MSGCLASS=R,TIME=1440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//*PERFIL BANCO=S,F1600=1,F6250=0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//STEP1 EXEC </a:t>
            </a:r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GDRDERFD</a:t>
            </a: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'2019',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ORGAO='1910',UO='1911',MES='0013'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//STEP02.CMSYNIN  DD *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NFCAE48J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//STEP03.CMSYNIN  DD *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NFCAE48I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//STEP04.CMSYNIN  DD *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NFCAE48K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//STEP05.CMSYNIN  DD *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NFCAE48N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.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.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.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240792" y="1660359"/>
            <a:ext cx="1126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17 </a:t>
            </a:r>
            <a:r>
              <a:rPr lang="pt-BR" sz="1600" b="1" dirty="0"/>
              <a:t>– </a:t>
            </a:r>
            <a:r>
              <a:rPr lang="pt-BR" sz="1600" b="1" dirty="0" smtClean="0"/>
              <a:t>Submissão de “JOB” via </a:t>
            </a:r>
            <a:r>
              <a:rPr lang="pt-BR" sz="1600" b="1" dirty="0" smtClean="0">
                <a:latin typeface="+mn-lt"/>
              </a:rPr>
              <a:t>“PGP20SUB” para geração de arquivo de recolhimento previdenciário</a:t>
            </a:r>
            <a:endParaRPr lang="pt-B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93744" y="2219279"/>
            <a:ext cx="5865392" cy="454964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GDRDERFD   PROC</a:t>
            </a: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                                                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***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COMUNICAR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COM  OS RESPONSAVEIS E NAO RODAR A FASE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***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                                         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***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//***////////////////////////////////////////////////////// 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//***-------------------------------------------------------***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STEP02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EXEC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PGM=IKJEFT01,DYNAMNBR=388,REGION=0K,COND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=(0,NE)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//***--------------------( NFCAE48J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)-----------------------***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 GERA REGISTRO TIPO 0000 -  ARQUIVO DIGITAL MANAD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//***-------------------------------------------------------***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//STEPLIB   DD DSN=DSN410.SDSNLOAD,DISP=SHR,DCB=BLKSIZE=20000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CMWKF02  DD DSN=GDRD.W.A01.ORG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&amp;ORGAO.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.UO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&amp;UO.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.A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&amp;ANO.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&amp;MES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DISP=(,CATLG,DELETE),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UNIT=WORKPROD,SPACE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=(CYL,(250,10))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DCB=(LRECL=1000,BLKSIZE=27000,RECFM=FB),</a:t>
            </a: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//SYSOUT   DD SYSOUT=*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//SYSTSPRT DD SYSOUT=*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//CMPRT31  DD SYSOUT=*</a:t>
            </a:r>
          </a:p>
          <a:p>
            <a:pPr>
              <a:lnSpc>
                <a:spcPct val="107000"/>
              </a:lnSpc>
            </a:pPr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CMSYNIN  DD </a:t>
            </a:r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DUMMY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//SYSTSIN  DD DSN=PRODEMGE.PARMLIB(CGDRDDES),DISP=SHR</a:t>
            </a: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137610" y="2345775"/>
            <a:ext cx="3944102" cy="267712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3669632" y="3332747"/>
            <a:ext cx="2458909" cy="2827421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277952" y="2129974"/>
            <a:ext cx="868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CC0099"/>
                </a:solidFill>
              </a:rPr>
              <a:t>PROC </a:t>
            </a:r>
            <a:endParaRPr lang="pt-BR" sz="1100" dirty="0">
              <a:solidFill>
                <a:srgbClr val="CC0099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77952" y="5668017"/>
            <a:ext cx="96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CC0099"/>
                </a:solidFill>
              </a:rPr>
              <a:t>Override</a:t>
            </a:r>
            <a:endParaRPr lang="pt-BR" dirty="0">
              <a:solidFill>
                <a:srgbClr val="CC0099"/>
              </a:solidFill>
            </a:endParaRPr>
          </a:p>
        </p:txBody>
      </p:sp>
      <p:sp>
        <p:nvSpPr>
          <p:cNvPr id="4" name="Chave Esquerda 3"/>
          <p:cNvSpPr/>
          <p:nvPr/>
        </p:nvSpPr>
        <p:spPr>
          <a:xfrm rot="-5400000">
            <a:off x="2912576" y="2625595"/>
            <a:ext cx="474256" cy="5630002"/>
          </a:xfrm>
          <a:prstGeom prst="leftBrace">
            <a:avLst>
              <a:gd name="adj1" fmla="val 0"/>
              <a:gd name="adj2" fmla="val 409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23761" y="5758837"/>
            <a:ext cx="372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JOB 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startado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 pelo programa PGP20SUB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4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7" grpId="0"/>
      <p:bldP spid="7" grpId="0"/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4" y="1852863"/>
            <a:ext cx="11042783" cy="4656221"/>
          </a:xfrm>
          <a:prstGeom prst="rect">
            <a:avLst/>
          </a:prstGeom>
        </p:spPr>
      </p:pic>
      <p:sp>
        <p:nvSpPr>
          <p:cNvPr id="11" name="Google Shape;97;p1"/>
          <p:cNvSpPr/>
          <p:nvPr/>
        </p:nvSpPr>
        <p:spPr>
          <a:xfrm>
            <a:off x="809897" y="2809827"/>
            <a:ext cx="10458325" cy="317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Execução </a:t>
            </a:r>
            <a:r>
              <a:rPr lang="pt-BR" sz="2000" dirty="0"/>
              <a:t>com “</a:t>
            </a:r>
            <a:r>
              <a:rPr lang="pt-BR" sz="2000" dirty="0" err="1"/>
              <a:t>Override</a:t>
            </a:r>
            <a:r>
              <a:rPr lang="pt-BR" sz="2000" dirty="0"/>
              <a:t>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/>
              <a:t>Execução de “</a:t>
            </a:r>
            <a:r>
              <a:rPr lang="pt-BR" sz="2000" dirty="0" err="1"/>
              <a:t>Procs</a:t>
            </a:r>
            <a:r>
              <a:rPr lang="pt-BR" sz="2000" dirty="0"/>
              <a:t> In </a:t>
            </a:r>
            <a:r>
              <a:rPr lang="pt-BR" sz="2000" dirty="0" err="1"/>
              <a:t>Stream</a:t>
            </a:r>
            <a:r>
              <a:rPr lang="pt-BR" sz="2000" dirty="0"/>
              <a:t>” com “Parâmetros Simbólicos” e “</a:t>
            </a:r>
            <a:r>
              <a:rPr lang="pt-BR" sz="2000" dirty="0" err="1"/>
              <a:t>Override</a:t>
            </a:r>
            <a:r>
              <a:rPr lang="pt-BR" sz="2000" dirty="0"/>
              <a:t>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Execução de “</a:t>
            </a:r>
            <a:r>
              <a:rPr lang="pt-BR" sz="2000" dirty="0" err="1" smtClean="0"/>
              <a:t>Proc</a:t>
            </a:r>
            <a:r>
              <a:rPr lang="pt-BR" sz="2000" dirty="0" smtClean="0"/>
              <a:t> catalogada” com “Parâmetros Simbólicos” e “</a:t>
            </a:r>
            <a:r>
              <a:rPr lang="pt-BR" sz="2000" dirty="0" err="1" smtClean="0"/>
              <a:t>Override</a:t>
            </a:r>
            <a:r>
              <a:rPr lang="pt-BR" sz="2000" dirty="0" smtClean="0"/>
              <a:t>”;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Execução de “</a:t>
            </a:r>
            <a:r>
              <a:rPr lang="pt-BR" sz="2000" dirty="0" err="1" smtClean="0"/>
              <a:t>Job</a:t>
            </a:r>
            <a:r>
              <a:rPr lang="pt-BR" sz="2000" dirty="0" smtClean="0"/>
              <a:t>” com outros elementos para o operador “DD”.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Aplicativo WebService x Comunicação com o Mainframe;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err="1" smtClean="0"/>
              <a:t>Broker</a:t>
            </a:r>
            <a:r>
              <a:rPr lang="pt-BR" sz="2000" dirty="0" smtClean="0"/>
              <a:t> - Comunicação WebService x Mainframe;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Exemplo de Serviços do BROKER;</a:t>
            </a:r>
            <a:endParaRPr lang="pt-BR" sz="2000" i="1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Modelo de codificação no natural para acesso do serviço de mensageria do </a:t>
            </a:r>
            <a:r>
              <a:rPr lang="pt-BR" sz="2000" dirty="0" err="1" smtClean="0"/>
              <a:t>Broker</a:t>
            </a:r>
            <a:r>
              <a:rPr lang="pt-BR" sz="20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</a:rPr>
              <a:t>“Start” de “JOB” no natural utilizando o programa PGP20SUB;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>
                <a:solidFill>
                  <a:schemeClr val="tx1"/>
                </a:solidFill>
              </a:rPr>
              <a:t>“Start” de “JOB” utilizando o “INTERNAL READER”;</a:t>
            </a:r>
          </a:p>
        </p:txBody>
      </p:sp>
      <p:sp>
        <p:nvSpPr>
          <p:cNvPr id="97" name="Google Shape;97;p1"/>
          <p:cNvSpPr/>
          <p:nvPr/>
        </p:nvSpPr>
        <p:spPr>
          <a:xfrm>
            <a:off x="809897" y="2094409"/>
            <a:ext cx="10458326" cy="523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2800" dirty="0" smtClean="0">
                <a:latin typeface="Algerian" panose="04020705040A02060702" pitchFamily="82" charset="0"/>
              </a:rPr>
              <a:t>CONTEÚDO sobre </a:t>
            </a:r>
            <a:r>
              <a:rPr lang="pt-BR" sz="2800" dirty="0" err="1" smtClean="0">
                <a:latin typeface="Algerian" panose="04020705040A02060702" pitchFamily="82" charset="0"/>
              </a:rPr>
              <a:t>jcl</a:t>
            </a:r>
            <a:r>
              <a:rPr lang="pt-BR" sz="2800" dirty="0" smtClean="0">
                <a:latin typeface="Algerian" panose="04020705040A02060702" pitchFamily="82" charset="0"/>
              </a:rPr>
              <a:t> intermediário – módulo II</a:t>
            </a:r>
            <a:endParaRPr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03434" y="2008866"/>
            <a:ext cx="5450289" cy="4832092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 </a:t>
            </a:r>
            <a:r>
              <a:rPr lang="pt-BR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AFCAERF1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01 GP-OS-DCI2-VIEW VIEW OF GP-OS-DCI2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2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NUMERO-ORDEM-SERVICO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01 #JCL01                  (A80)</a:t>
            </a:r>
          </a:p>
          <a:p>
            <a:r>
              <a:rPr lang="pt-BR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#JCL01A                 (A80)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#JCL02                  (A80)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 REDEFINE #JCL02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...</a:t>
            </a:r>
          </a:p>
          <a:p>
            <a:r>
              <a:rPr lang="pt-BR" sz="1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#REGISTRO (A2185)</a:t>
            </a:r>
          </a:p>
          <a:p>
            <a:r>
              <a:rPr lang="pt-BR" sz="1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01 </a:t>
            </a:r>
            <a:r>
              <a:rPr lang="pt-BR" sz="1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REDEFINE #REGISTRO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02 #PROGRAMA-RF5         (A08)</a:t>
            </a:r>
          </a:p>
          <a:p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02 #AA-EXERCICIO-RF5     (A04)</a:t>
            </a:r>
          </a:p>
          <a:p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END-DEFINE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PROGRAMA-RF5         := 'NFCAERFB'</a:t>
            </a:r>
          </a:p>
          <a:p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AA-EXERCICIO-RF5     := '2019'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CD-SOLICIT-RF5       := '000209'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NR-MANDADO-RF5       := '00007031'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CD-UNID-EXEC-RF5     := '1910026'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AA-EXER-EXEC-RF5     := '2020'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            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#EMAIL-OPERADOR-RF5   := 'OPERADOR.TESTE@PRODEMGE.GOV.BR‘</a:t>
            </a:r>
          </a:p>
          <a:p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MASP-OPERADOR-RF5    := </a:t>
            </a:r>
            <a:r>
              <a:rPr lang="pt-BR" sz="11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'SIMG2009‘</a:t>
            </a:r>
          </a:p>
          <a:p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REGISTRO-COMPLETO    </a:t>
            </a:r>
            <a:r>
              <a:rPr lang="pt-BR" sz="11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:= </a:t>
            </a:r>
            <a:r>
              <a:rPr lang="pt-BR" sz="11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t-BR" sz="11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REGISTRO</a:t>
            </a:r>
          </a:p>
          <a:p>
            <a:r>
              <a:rPr lang="pt-B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12599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1241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18 – </a:t>
            </a:r>
            <a:r>
              <a:rPr lang="pt-BR" sz="1600" b="1" dirty="0" smtClean="0">
                <a:solidFill>
                  <a:srgbClr val="C00000"/>
                </a:solidFill>
              </a:rPr>
              <a:t>Programa “NFCAEXXX”</a:t>
            </a:r>
            <a:r>
              <a:rPr lang="pt-BR" sz="1600" b="1" dirty="0" smtClean="0"/>
              <a:t> – Réplica do “NFCAERFB” (para testes) </a:t>
            </a:r>
            <a:endParaRPr lang="pt-BR" sz="1200" b="1" i="1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5753689" y="1961324"/>
            <a:ext cx="6161649" cy="4878259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START-PROC-INSS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SUBROUTINE STARTA-PROC-INSS</a:t>
            </a:r>
          </a:p>
          <a:p>
            <a:r>
              <a:rPr lang="pt-BR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--------------------------------</a:t>
            </a:r>
            <a:endParaRPr lang="pt-BR" sz="11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#MES-PARM NE 13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COMPRESS '//</a:t>
            </a:r>
            <a:r>
              <a:rPr lang="pt-B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GDRDERFB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JOB ' #JCL-OS-01'," SCCG ",MSGCLASS=B,'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'TIME=1440,TYPRUN=HOLD' INTO 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LEAVING NO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t-BR" sz="11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COMPRESS '//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GDRDERFD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JOB ' #JCL-OS-01'," SCCG ",MSGCLASS=B,'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'TIME=1440,TYPRUN=HOLD' INTO 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LEAVING NO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'//STEP1 EXEC GDRDERFD,ANO="'  TO #JCL02-TX1 /* PRODUCAO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'GDRDERFD'                     TO #FASE-EMA</a:t>
            </a:r>
          </a:p>
          <a:p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END-IF</a:t>
            </a:r>
          </a:p>
          <a:p>
            <a:r>
              <a:rPr lang="en-US" sz="11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'//*PERFIL BANCO=S,F1600=1,F6250=0' </a:t>
            </a:r>
            <a:r>
              <a:rPr lang="en-US" sz="11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TO #</a:t>
            </a:r>
            <a:r>
              <a:rPr lang="en-US" sz="11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JCL01A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  <a:endParaRPr lang="en-US" sz="11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(*DEVICE = 'BATCH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MOVE </a:t>
            </a:r>
            <a:r>
              <a:rPr lang="en-US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 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   #REG-TEMP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WRITE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FILE 05 #REG-TEMP</a:t>
            </a:r>
          </a:p>
          <a:p>
            <a:pPr lvl="2"/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MOVE </a:t>
            </a:r>
            <a:r>
              <a:rPr lang="en-US" sz="11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#JCL01A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   #REG-TEMP</a:t>
            </a:r>
          </a:p>
          <a:p>
            <a:pPr lvl="2"/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WRITE </a:t>
            </a:r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FILE 05 #REG-TEMP</a:t>
            </a:r>
          </a:p>
          <a:p>
            <a:r>
              <a:rPr lang="en-US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...</a:t>
            </a:r>
          </a:p>
          <a:p>
            <a:r>
              <a:rPr lang="en-US" sz="12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sz="12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 FILE </a:t>
            </a:r>
            <a:r>
              <a:rPr lang="en-US" sz="12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                 /* BATCH</a:t>
            </a:r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                     </a:t>
            </a:r>
          </a:p>
          <a:p>
            <a:r>
              <a:rPr lang="en-US" sz="1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dirty="0">
                <a:solidFill>
                  <a:srgbClr val="C3350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 'PGP20SUB</a:t>
            </a:r>
            <a:r>
              <a:rPr lang="en-US" sz="1200" b="1" dirty="0" smtClean="0">
                <a:solidFill>
                  <a:srgbClr val="C3350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#JCL01 </a:t>
            </a:r>
            <a:r>
              <a:rPr lang="en-US" sz="12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#JCL01A </a:t>
            </a:r>
            <a:r>
              <a:rPr lang="en-US" sz="1200" b="1" dirty="0" smtClean="0">
                <a:solidFill>
                  <a:srgbClr val="C3350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 /* ON-LINE</a:t>
            </a:r>
          </a:p>
          <a:p>
            <a:r>
              <a:rPr lang="en-US" sz="11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END-IF</a:t>
            </a:r>
          </a:p>
          <a:p>
            <a:r>
              <a:rPr lang="pt-BR" sz="11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END-SUBROUTINE</a:t>
            </a:r>
            <a:endParaRPr lang="pt-BR" sz="11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o Explicativo em Nuvem 11"/>
          <p:cNvSpPr/>
          <p:nvPr/>
        </p:nvSpPr>
        <p:spPr>
          <a:xfrm>
            <a:off x="3126354" y="2591520"/>
            <a:ext cx="2577352" cy="1067879"/>
          </a:xfrm>
          <a:prstGeom prst="cloudCallout">
            <a:avLst>
              <a:gd name="adj1" fmla="val -89278"/>
              <a:gd name="adj2" fmla="val -66448"/>
            </a:avLst>
          </a:prstGeom>
          <a:ln cap="rnd">
            <a:solidFill>
              <a:srgbClr val="FFC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#RECEIVE-BUFFER(*)</a:t>
            </a:r>
          </a:p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#RETURN-LENGTH</a:t>
            </a:r>
          </a:p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#SEND-BUFFER(*)</a:t>
            </a:r>
          </a:p>
          <a:p>
            <a:pPr algn="ctr"/>
            <a:r>
              <a:rPr lang="pt-BR" sz="11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#SEND-LENGTH</a:t>
            </a:r>
            <a:endParaRPr lang="pt-BR" sz="11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xplosão 1 9"/>
          <p:cNvSpPr/>
          <p:nvPr/>
        </p:nvSpPr>
        <p:spPr>
          <a:xfrm>
            <a:off x="9258556" y="4400453"/>
            <a:ext cx="2703676" cy="1691137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rgbClr val="CC0000"/>
              </a:solidFill>
            </a:endParaRPr>
          </a:p>
          <a:p>
            <a:pPr algn="ctr"/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JOB gerado em arquivo p/ start via </a:t>
            </a:r>
            <a:r>
              <a:rPr lang="pt-BR" sz="1200" dirty="0" err="1" smtClean="0">
                <a:solidFill>
                  <a:srgbClr val="FF0000"/>
                </a:solidFill>
                <a:cs typeface="Courier New" panose="02070309020205020404" pitchFamily="49" charset="0"/>
              </a:rPr>
              <a:t>Internal</a:t>
            </a:r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 Reader</a:t>
            </a:r>
            <a:endParaRPr lang="pt-BR" sz="1300" b="1" dirty="0">
              <a:solidFill>
                <a:srgbClr val="C33509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8451669" y="5342709"/>
            <a:ext cx="1188721" cy="19594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8451669" y="5081451"/>
            <a:ext cx="1240232" cy="2421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>
            <a:off x="7837717" y="5342402"/>
            <a:ext cx="1802673" cy="58337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2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30115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10746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19 </a:t>
            </a:r>
            <a:r>
              <a:rPr lang="pt-BR" sz="1600" b="1" dirty="0"/>
              <a:t>– </a:t>
            </a:r>
            <a:r>
              <a:rPr lang="pt-BR" sz="1600" b="1" dirty="0" smtClean="0"/>
              <a:t>“Start” de “JOB” em Arquivo via </a:t>
            </a:r>
            <a:r>
              <a:rPr lang="pt-BR" sz="1600" b="1" dirty="0" smtClean="0">
                <a:solidFill>
                  <a:srgbClr val="002060"/>
                </a:solidFill>
              </a:rPr>
              <a:t>“INTERNAL READER”</a:t>
            </a:r>
            <a:endParaRPr lang="pt-BR" sz="1600" b="1" dirty="0">
              <a:solidFill>
                <a:srgbClr val="00206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3093" y="1905335"/>
            <a:ext cx="5911745" cy="48474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//GDRDXXXX JOB S5533,' SCCG ',MSGCLASS=R,TIME=1440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//*PERFIL BANCO=S,F1600=1,F6250=0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//***-----------------------------------------------------------***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//STEP01   EXEC PGM=IEFBR14 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//***-----------------------------------------------------------***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//DD01     DD DSN=GDRD.W.A05.ARQUIVO.COMANDOS.JCL,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DCB=(LRECL=1,RECFM=FB),UNIT=WORKPROD,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SPACE=(TRK,(1,1),RLSE),DISP=(MOD,DELETE)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//STEP02   EXEC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PGM=IKJEFT01,REGION=4096K,COND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=(0,NE)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//*---------------------------------------------------------------*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//* 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pt-BR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NFCAEXXX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//*---------------------------------------------------------------*</a:t>
            </a:r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//STEPLIB   DD DSN=DSN410.SDSNLOAD,DISP=SHR,DCB=BLKSIZE=20000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SYSOUT   DD SYSOUT=*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SYSTSPRT DD SYSOUT=*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CMPRT31  DD SYSOUT=*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CMSYNIN  DD 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LOGON GDRD</a:t>
            </a:r>
          </a:p>
          <a:p>
            <a:r>
              <a:rPr lang="pt-B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NFCAEXXX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//SYSTSIN  DD DSN=PRODEMGE.PARMLIB(CGDRDDES),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DISP=SHR</a:t>
            </a:r>
          </a:p>
          <a:p>
            <a:endParaRPr lang="pt-B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044838" y="1943808"/>
            <a:ext cx="604294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200" b="1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CMWKF05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DD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DSN=</a:t>
            </a:r>
            <a:r>
              <a:rPr lang="pt-B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GDRD.W.A05.ARQUIVO.COMANDOS.JCL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DISP=(,CATLG,DELETE),DCB=(LRECL=80,RECFM=FB),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SPACE=(TRK,(1,1),RLSE),UNIT=WORKPROD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  <a:r>
              <a:rPr lang="pt-BR" sz="1100" b="1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CMWKF05</a:t>
            </a:r>
            <a:r>
              <a:rPr lang="pt-BR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DD SYSOUT=(A,INTRDR)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 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//STEP03   EXEC  PGM=IEBGENER,COND=(0,NE)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//* ------------------------------------------ 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//SYSUT1   DD  DSN=</a:t>
            </a:r>
            <a:r>
              <a:rPr lang="pt-B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GDRD.W.A05.ARQUIVO.COMANDOS.JCL</a:t>
            </a:r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</a:p>
          <a:p>
            <a:r>
              <a:rPr lang="pt-BR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//SYSUT2   DD  SYSOUT=(,INTRDR)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//SYSPRINT DD  SYSOUT=*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//SYSIN    DD  DUMMY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6808763" y="2208628"/>
            <a:ext cx="2286000" cy="246338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ão 1 13"/>
          <p:cNvSpPr/>
          <p:nvPr/>
        </p:nvSpPr>
        <p:spPr>
          <a:xfrm>
            <a:off x="6414868" y="3938954"/>
            <a:ext cx="5359790" cy="2754134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rgbClr val="CC0000"/>
              </a:solidFill>
            </a:endParaRPr>
          </a:p>
          <a:p>
            <a:pPr algn="ctr"/>
            <a:endParaRPr lang="pt-BR" dirty="0" smtClean="0">
              <a:solidFill>
                <a:srgbClr val="CC0000"/>
              </a:solidFill>
            </a:endParaRPr>
          </a:p>
          <a:p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Chamada ao subprograma </a:t>
            </a:r>
            <a:r>
              <a:rPr lang="pt-B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NFCAEXXX</a:t>
            </a:r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;</a:t>
            </a:r>
          </a:p>
          <a:p>
            <a:pPr algn="ctr"/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O “</a:t>
            </a:r>
            <a:r>
              <a:rPr lang="pt-BR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ARQUIVO.COMANDOS.JCL</a:t>
            </a:r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” será gravado na </a:t>
            </a:r>
            <a:r>
              <a:rPr lang="pt-BR" sz="1200" b="1" dirty="0" smtClean="0">
                <a:solidFill>
                  <a:srgbClr val="CC0099"/>
                </a:solidFill>
                <a:cs typeface="Courier New" panose="02070309020205020404" pitchFamily="49" charset="0"/>
              </a:rPr>
              <a:t>WORK FILE</a:t>
            </a:r>
            <a:r>
              <a:rPr lang="pt-BR" sz="1300" b="1" dirty="0" smtClean="0">
                <a:solidFill>
                  <a:srgbClr val="CC0099"/>
                </a:solidFill>
                <a:cs typeface="Courier New" panose="02070309020205020404" pitchFamily="49" charset="0"/>
              </a:rPr>
              <a:t> 05</a:t>
            </a:r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 c/ </a:t>
            </a:r>
            <a:r>
              <a:rPr lang="pt-BR" sz="1200" dirty="0" err="1" smtClean="0">
                <a:solidFill>
                  <a:srgbClr val="FF0000"/>
                </a:solidFill>
                <a:cs typeface="Courier New" panose="02070309020205020404" pitchFamily="49" charset="0"/>
              </a:rPr>
              <a:t>cmds</a:t>
            </a:r>
            <a:r>
              <a:rPr lang="pt-BR" sz="1200" dirty="0" smtClean="0">
                <a:solidFill>
                  <a:srgbClr val="FF0000"/>
                </a:solidFill>
                <a:cs typeface="Courier New" panose="02070309020205020404" pitchFamily="49" charset="0"/>
              </a:rPr>
              <a:t> para submissão da </a:t>
            </a:r>
            <a:r>
              <a:rPr lang="pt-BR" sz="1200" dirty="0" err="1" smtClean="0">
                <a:solidFill>
                  <a:srgbClr val="FF0000"/>
                </a:solidFill>
                <a:cs typeface="Courier New" panose="02070309020205020404" pitchFamily="49" charset="0"/>
              </a:rPr>
              <a:t>Proc</a:t>
            </a:r>
            <a:r>
              <a:rPr lang="pt-BR" sz="1200" smtClean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pt-BR"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GDRDERFD</a:t>
            </a:r>
            <a:endParaRPr lang="pt-B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300" b="1" dirty="0">
              <a:solidFill>
                <a:srgbClr val="C33509"/>
              </a:solidFill>
            </a:endParaRP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985835" y="5381618"/>
            <a:ext cx="6281738" cy="50389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40793" y="2158095"/>
            <a:ext cx="6049171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1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GDRDERFD </a:t>
            </a: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S5533,' SCCG ',MSGCLASS=R,TIME=1440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//*PERFIL BANCO=S,F1600=1,F6250=0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//STEP1 EXEC </a:t>
            </a:r>
            <a:r>
              <a:rPr lang="en-US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GDRDERFD</a:t>
            </a: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'2019',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ORGAO='1910',UO='1911',MES='0013'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//STEP02.CMSYNIN  DD *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NFCAE48J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//STEP03.CMSYNIN  DD *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NFCAE48I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//STEP04.CMSYNIN  DD *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NFCAE48K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//STEP05.CMSYNIN  DD *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LOGON GDRD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NFCAE48N 2018201020111111111100610300NN</a:t>
            </a:r>
          </a:p>
          <a:p>
            <a:pPr>
              <a:lnSpc>
                <a:spcPct val="107000"/>
              </a:lnSpc>
            </a:pP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.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.</a:t>
            </a: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.</a:t>
            </a:r>
          </a:p>
        </p:txBody>
      </p: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240792" y="1660359"/>
            <a:ext cx="9284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20 – Conteúdo de “ARQUIVO PARA SUBMISSÃO DE JOB” via </a:t>
            </a:r>
            <a:r>
              <a:rPr lang="pt-BR" sz="1600" b="1" dirty="0" smtClean="0">
                <a:latin typeface="+mn-lt"/>
              </a:rPr>
              <a:t>“INTERNAL READER”</a:t>
            </a:r>
            <a:endParaRPr lang="pt-BR" sz="1600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93744" y="2219279"/>
            <a:ext cx="5865392" cy="454964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GDRDERFD   PROC</a:t>
            </a: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                                                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***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COMUNICAR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COM  OS RESPONSAVEIS E NAO RODAR A FASE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***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                                         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***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//***////////////////////////////////////////////////////// 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//***-------------------------------------------------------***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STEP02</a:t>
            </a:r>
            <a:r>
              <a:rPr lang="pt-B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EXEC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PGM=IKJEFT01,DYNAMNBR=388,REGION=0K,COND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=(0,NE)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//***--------------------( NFCAE48J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)-----------------------***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  GERA REGISTRO TIPO 0000 -  ARQUIVO DIGITAL MANAD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**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//***-------------------------------------------------------***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//STEPLIB   DD DSN=DSN410.SDSNLOAD,DISP=SHR,DCB=BLKSIZE=20000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CMWKF02  DD DSN=GDRD.W.A01.ORG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&amp;ORGAO.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.UO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&amp;UO.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.A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&amp;ANO.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.M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&amp;MES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DISP=(,CATLG,DELETE),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UNIT=WORKPROD,SPACE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=(CYL,(250,10))</a:t>
            </a:r>
          </a:p>
          <a:p>
            <a:pPr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DCB=(LRECL=1000,BLKSIZE=27000,RECFM=FB),</a:t>
            </a: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//SYSOUT   DD SYSOUT=*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//SYSTSPRT DD SYSOUT=*</a:t>
            </a:r>
          </a:p>
          <a:p>
            <a:r>
              <a:rPr lang="pt-B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//CMPRT31  DD SYSOUT=*</a:t>
            </a:r>
          </a:p>
          <a:p>
            <a:pPr>
              <a:lnSpc>
                <a:spcPct val="107000"/>
              </a:lnSpc>
            </a:pPr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pt-BR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CMSYNIN  DD </a:t>
            </a:r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DUMMY</a:t>
            </a:r>
          </a:p>
          <a:p>
            <a:pPr>
              <a:lnSpc>
                <a:spcPct val="107000"/>
              </a:lnSpc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//SYSTSIN  DD DSN=PRODEMGE.PARMLIB(CGDRDDES),DISP=SHR</a:t>
            </a:r>
          </a:p>
          <a:p>
            <a:pPr algn="ctr">
              <a:lnSpc>
                <a:spcPct val="107000"/>
              </a:lnSpc>
            </a:pP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...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137610" y="2345775"/>
            <a:ext cx="3944102" cy="267712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3669632" y="3332747"/>
            <a:ext cx="2458909" cy="2827421"/>
          </a:xfrm>
          <a:prstGeom prst="straightConnector1">
            <a:avLst/>
          </a:prstGeom>
          <a:ln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277952" y="2129974"/>
            <a:ext cx="868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CC0099"/>
                </a:solidFill>
              </a:rPr>
              <a:t>PROC </a:t>
            </a:r>
            <a:endParaRPr lang="pt-BR" sz="1100" dirty="0">
              <a:solidFill>
                <a:srgbClr val="CC0099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77952" y="5668017"/>
            <a:ext cx="963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>
                <a:solidFill>
                  <a:srgbClr val="CC0099"/>
                </a:solidFill>
              </a:rPr>
              <a:t>Override</a:t>
            </a:r>
            <a:endParaRPr lang="pt-BR" dirty="0">
              <a:solidFill>
                <a:srgbClr val="CC0099"/>
              </a:solidFill>
            </a:endParaRPr>
          </a:p>
        </p:txBody>
      </p:sp>
      <p:sp>
        <p:nvSpPr>
          <p:cNvPr id="4" name="Chave Esquerda 3"/>
          <p:cNvSpPr/>
          <p:nvPr/>
        </p:nvSpPr>
        <p:spPr>
          <a:xfrm rot="-5400000">
            <a:off x="2912576" y="2625595"/>
            <a:ext cx="474256" cy="5630002"/>
          </a:xfrm>
          <a:prstGeom prst="leftBrace">
            <a:avLst>
              <a:gd name="adj1" fmla="val 0"/>
              <a:gd name="adj2" fmla="val 4094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023761" y="5758837"/>
            <a:ext cx="3725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GDRD.W.A05.ARQUIVO.COMANDOS.JCL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71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7" grpId="0"/>
      <p:bldP spid="7" grpId="0"/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62794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5815718" y="2210774"/>
            <a:ext cx="39301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4000" dirty="0" err="1" smtClean="0"/>
              <a:t>Jcl</a:t>
            </a:r>
            <a:r>
              <a:rPr lang="pt-BR" sz="4000" dirty="0" smtClean="0"/>
              <a:t> Intermediário</a:t>
            </a:r>
          </a:p>
          <a:p>
            <a:pPr lvl="0" algn="ctr"/>
            <a:endParaRPr lang="pt-BR" sz="2800" dirty="0" smtClean="0"/>
          </a:p>
          <a:p>
            <a:pPr lvl="0" algn="ctr"/>
            <a:r>
              <a:rPr lang="pt-BR" sz="1800" dirty="0" smtClean="0"/>
              <a:t>Cleber Alexandre de Oliveira</a:t>
            </a:r>
          </a:p>
          <a:p>
            <a:pPr lvl="0" algn="ctr"/>
            <a:r>
              <a:rPr lang="pt-BR" sz="1800" dirty="0" smtClean="0">
                <a:hlinkClick r:id="rId6"/>
              </a:rPr>
              <a:t>cleber.oliveira@prodemge.gov.br</a:t>
            </a:r>
          </a:p>
          <a:p>
            <a:pPr lvl="0" algn="ctr"/>
            <a:endParaRPr lang="pt-BR" sz="1800" dirty="0" smtClean="0"/>
          </a:p>
          <a:p>
            <a:pPr lvl="0" algn="ctr"/>
            <a:endParaRPr lang="pt-BR" sz="1800" dirty="0" smtClean="0"/>
          </a:p>
          <a:p>
            <a:pPr algn="ctr"/>
            <a:r>
              <a:rPr lang="pt-BR" sz="4000" dirty="0" smtClean="0"/>
              <a:t>FIM – Módulo II</a:t>
            </a:r>
            <a:endParaRPr lang="pt-BR" sz="4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" y="2344866"/>
            <a:ext cx="5147786" cy="413532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86458" y="1687554"/>
            <a:ext cx="3179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dirty="0" smtClean="0"/>
              <a:t>PERGUNTAS?</a:t>
            </a:r>
          </a:p>
        </p:txBody>
      </p:sp>
      <p:pic>
        <p:nvPicPr>
          <p:cNvPr id="11" name="Picture 2" descr="d:\Documents and Settings\p049003\Meus documentos\Minhas imagens\clipart\u1450758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78690" y="4560830"/>
            <a:ext cx="2453149" cy="179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24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-11202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224663" y="1489398"/>
            <a:ext cx="1153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1 – Execução com “</a:t>
            </a:r>
            <a:r>
              <a:rPr lang="pt-BR" sz="2400" b="1" dirty="0" err="1" smtClean="0"/>
              <a:t>Override</a:t>
            </a:r>
            <a:r>
              <a:rPr lang="pt-BR" sz="2400" b="1" dirty="0" smtClean="0"/>
              <a:t>”</a:t>
            </a:r>
            <a:endParaRPr lang="pt-BR" sz="2400" dirty="0"/>
          </a:p>
        </p:txBody>
      </p:sp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70464"/>
              </p:ext>
            </p:extLst>
          </p:nvPr>
        </p:nvGraphicFramePr>
        <p:xfrm>
          <a:off x="143716" y="2204391"/>
          <a:ext cx="11618793" cy="4653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3" name="Clip" r:id="rId7" imgW="3192120" imgH="3749400" progId="MS_ClipArt_Gallery.2">
                  <p:embed/>
                </p:oleObj>
              </mc:Choice>
              <mc:Fallback>
                <p:oleObj name="Clip" r:id="rId7" imgW="3192120" imgH="3749400" progId="MS_ClipArt_Gallery.2">
                  <p:embed/>
                  <p:pic>
                    <p:nvPicPr>
                      <p:cNvPr id="3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16" y="2204391"/>
                        <a:ext cx="11618793" cy="46536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/>
          <p:cNvSpPr/>
          <p:nvPr/>
        </p:nvSpPr>
        <p:spPr>
          <a:xfrm>
            <a:off x="1807405" y="2656277"/>
            <a:ext cx="6096000" cy="2923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300" dirty="0"/>
          </a:p>
        </p:txBody>
      </p:sp>
      <p:sp>
        <p:nvSpPr>
          <p:cNvPr id="10" name="Retângulo 9"/>
          <p:cNvSpPr/>
          <p:nvPr/>
        </p:nvSpPr>
        <p:spPr>
          <a:xfrm>
            <a:off x="2872205" y="3518337"/>
            <a:ext cx="5345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Algerian" panose="04020705040A02060702" pitchFamily="82" charset="0"/>
              </a:rPr>
              <a:t>Permite modificar os cartões “</a:t>
            </a:r>
            <a:r>
              <a:rPr lang="pt-BR" sz="2800" dirty="0" err="1" smtClean="0">
                <a:latin typeface="Algerian" panose="04020705040A02060702" pitchFamily="82" charset="0"/>
              </a:rPr>
              <a:t>DD’s</a:t>
            </a:r>
            <a:r>
              <a:rPr lang="pt-BR" sz="2800" dirty="0" smtClean="0">
                <a:latin typeface="Algerian" panose="04020705040A02060702" pitchFamily="82" charset="0"/>
              </a:rPr>
              <a:t>” em tempo de execução (dinamicamente);</a:t>
            </a:r>
            <a:endParaRPr lang="pt-BR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278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5" y="1537102"/>
            <a:ext cx="11394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2 </a:t>
            </a:r>
            <a:r>
              <a:rPr lang="pt-BR" sz="1600" b="1" dirty="0"/>
              <a:t>– </a:t>
            </a:r>
            <a:r>
              <a:rPr lang="pt-BR" sz="1600" b="1" dirty="0" smtClean="0"/>
              <a:t>EXECUÇÃO DE “</a:t>
            </a:r>
            <a:r>
              <a:rPr lang="pt-BR" sz="1600" b="1" dirty="0" err="1" smtClean="0"/>
              <a:t>PROCs</a:t>
            </a:r>
            <a:r>
              <a:rPr lang="pt-BR" sz="1600" b="1" dirty="0" smtClean="0"/>
              <a:t> IN STREAM” </a:t>
            </a:r>
            <a:r>
              <a:rPr lang="pt-BR" sz="1600" b="1" dirty="0" smtClean="0">
                <a:solidFill>
                  <a:srgbClr val="FF0000"/>
                </a:solidFill>
              </a:rPr>
              <a:t>COM “PARÂMETROS SIMBÓLICOS” </a:t>
            </a:r>
            <a:r>
              <a:rPr lang="pt-BR" sz="1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“OVERRIDE”</a:t>
            </a:r>
            <a:endParaRPr lang="pt-BR" sz="1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3093" y="1932085"/>
            <a:ext cx="6042946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ISHCXEX2 </a:t>
            </a: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O0094</a:t>
            </a: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,‘Cleber',MSGCLASS=R,</a:t>
            </a:r>
            <a:endParaRPr lang="en-US" sz="1100" b="1" dirty="0" smtClean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USER=P051423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//*PERFIL  BANCO=S,F1600=0,F6250=0</a:t>
            </a: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2371" y="2601048"/>
            <a:ext cx="58526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//ISHCE102  PROC 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ANO=,MES=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DESCRICAO: FORMATA RELATORIOS DA 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PRE-LIQUIDACAO</a:t>
            </a:r>
          </a:p>
          <a:p>
            <a:r>
              <a:rPr lang="pt-BR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endParaRPr lang="pt-BR" sz="11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DATA.....: ABRIL / 2021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//S001005  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PGM=IEFBR14</a:t>
            </a:r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//SYSPRINT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//DD1       DD 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DSN=ISHC.W.A01.DOCFOLHA.ATIVDIR.M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</a:t>
            </a:r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DISP=(MOD,DELETE),SPACE=(TRK,1),DCB=(LRECL=1,RECFM=FB)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//DD2       DD DSN=ISHC.W.A01.RELATORI.EMAIL.ANEXO,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pt-BR" sz="1100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04517" y="4919887"/>
            <a:ext cx="61320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S002005   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PGM=SORT,COND=(0,NE)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DSN=GDRD.P.N01.DOCFOLHA.ATIVDIR.M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DSN=ISHC.W.A01.DOCFOLHA.ATIVDIR.M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UNIT=WORKPROD,DCB=(LRECL=131,RECFM=FB),SPACE=(TRK,(1,1))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),DISP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=(,CATLG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 DD DSN=PRODEMGE.PARMLIB(CISHC573),DISP=SHR</a:t>
            </a:r>
            <a:endParaRPr lang="pt-BR" sz="1100" dirty="0" smtClean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039624" y="1953436"/>
            <a:ext cx="60445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PGM=IKJEFT01,COND=(0,NE)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STEPLIB   DD DSN=DSN410.SDSNLOAD,DISP=SHR,DCB=BLKSIZE=20000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b="1" dirty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//DDPRINT   DD SYSOUT=*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//SYSTSPRT  DD SYSOUT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=*</a:t>
            </a:r>
          </a:p>
          <a:p>
            <a:r>
              <a:rPr lang="pt-BR" sz="1100" b="1" dirty="0" smtClean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//CMOBJIN   DD DUMMY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CMWKF01   DD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DSN=ISHC.W.A01.DOCFOLHA.ATIVDIR.M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&amp;ANO&amp;MES.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.F,DISP=OLD</a:t>
            </a:r>
            <a:endParaRPr lang="pt-BR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CMPRT31   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DSN=ISHC.W.A01.RELATORI.EMAIL.ANEXO,DISP=(,CATLG),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DCB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=(RECFM=FB,LRECL=132),SPACE=(TRK,(10,1)),UNIT=WORKPROD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//CMSYNIN   DD </a:t>
            </a:r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DUMMY</a:t>
            </a:r>
            <a:endParaRPr lang="pt-BR" sz="11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026355" y="4643085"/>
            <a:ext cx="5799641" cy="198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PEND </a:t>
            </a: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//S01  EXEC ISHCE102,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ANO=2021,MES=08</a:t>
            </a:r>
          </a:p>
          <a:p>
            <a:r>
              <a:rPr lang="pt-BR" sz="1100" b="1" dirty="0" smtClean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b="1" dirty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DDCARD    DD</a:t>
            </a:r>
          </a:p>
          <a:p>
            <a:r>
              <a:rPr lang="pt-BR" sz="1100" b="1" dirty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DSN=GP20.S.A01.ADAB11,DISP=SHR</a:t>
            </a:r>
          </a:p>
          <a:p>
            <a:r>
              <a:rPr lang="pt-BR" sz="1100" b="1" dirty="0" smtClean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//S003005.CMOBJIN  </a:t>
            </a:r>
            <a:r>
              <a:rPr lang="pt-BR" sz="1100" b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 *</a:t>
            </a: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rgbClr val="FF5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202108FOLHA-FINAL</a:t>
            </a:r>
            <a:endParaRPr lang="pt-BR" sz="1100" b="1" dirty="0">
              <a:solidFill>
                <a:srgbClr val="FF505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//CMSYNIN   DD *</a:t>
            </a:r>
          </a:p>
          <a:p>
            <a:r>
              <a:rPr lang="es-E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LOGON ISHC</a:t>
            </a:r>
          </a:p>
          <a:p>
            <a:r>
              <a:rPr lang="es-ES" sz="11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NISHCH28 </a:t>
            </a:r>
          </a:p>
          <a:p>
            <a:r>
              <a:rPr lang="es-ES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</a:p>
          <a:p>
            <a:r>
              <a:rPr lang="pt-BR" sz="11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endParaRPr lang="pt-BR" sz="11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6785811" y="3585411"/>
            <a:ext cx="2863515" cy="1168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597216" y="3422651"/>
            <a:ext cx="2300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/>
              <a:t>Indicativo PROC “IN STREAM”</a:t>
            </a:r>
            <a:endParaRPr lang="pt-BR" sz="1100" b="1" dirty="0"/>
          </a:p>
        </p:txBody>
      </p:sp>
      <p:sp>
        <p:nvSpPr>
          <p:cNvPr id="7" name="Texto Explicativo em Nuvem 6"/>
          <p:cNvSpPr/>
          <p:nvPr/>
        </p:nvSpPr>
        <p:spPr>
          <a:xfrm>
            <a:off x="9374195" y="5487024"/>
            <a:ext cx="2125558" cy="649705"/>
          </a:xfrm>
          <a:prstGeom prst="cloudCallout">
            <a:avLst>
              <a:gd name="adj1" fmla="val -87937"/>
              <a:gd name="adj2" fmla="val -112846"/>
            </a:avLst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FF0000"/>
                </a:solidFill>
              </a:rPr>
              <a:t>PARÂMETROS SIMBÓLICOS</a:t>
            </a:r>
            <a:endParaRPr lang="pt-BR" sz="11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99109" y="5712968"/>
            <a:ext cx="943273" cy="27122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CC0099"/>
                </a:solidFill>
              </a:rPr>
              <a:t>OVERRIDE</a:t>
            </a:r>
            <a:endParaRPr lang="pt-BR" sz="1100" b="1" dirty="0">
              <a:solidFill>
                <a:srgbClr val="CC0099"/>
              </a:solidFill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5642811" y="5077326"/>
            <a:ext cx="396813" cy="1555727"/>
          </a:xfrm>
          <a:prstGeom prst="leftBrace">
            <a:avLst/>
          </a:prstGeom>
          <a:ln>
            <a:solidFill>
              <a:srgbClr val="CC009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C0099"/>
              </a:solidFill>
            </a:endParaRPr>
          </a:p>
        </p:txBody>
      </p:sp>
      <p:sp>
        <p:nvSpPr>
          <p:cNvPr id="17" name="Texto Explicativo em Nuvem 16"/>
          <p:cNvSpPr/>
          <p:nvPr/>
        </p:nvSpPr>
        <p:spPr>
          <a:xfrm>
            <a:off x="3817280" y="3260558"/>
            <a:ext cx="2125558" cy="649705"/>
          </a:xfrm>
          <a:prstGeom prst="cloudCallout">
            <a:avLst>
              <a:gd name="adj1" fmla="val -18356"/>
              <a:gd name="adj2" fmla="val 111822"/>
            </a:avLst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dirty="0" smtClean="0">
                <a:solidFill>
                  <a:srgbClr val="FF0000"/>
                </a:solidFill>
              </a:rPr>
              <a:t>VARIÁVEIS DE SUBSTITUIÇÃO</a:t>
            </a:r>
            <a:endParaRPr lang="pt-BR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9" grpId="0"/>
      <p:bldP spid="22" grpId="0"/>
      <p:bldP spid="6" grpId="0"/>
      <p:bldP spid="7" grpId="0" animBg="1"/>
      <p:bldP spid="10" grpId="0" animBg="1"/>
      <p:bldP spid="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40792" y="2533486"/>
            <a:ext cx="8467110" cy="301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 JOB P/EXECUCAO DE PROC C/PARAMETROS DE SIMBÓLICOS E OVERRIDE</a:t>
            </a: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 -------------------------------------------------------------- *</a:t>
            </a:r>
          </a:p>
          <a:p>
            <a:pPr>
              <a:lnSpc>
                <a:spcPct val="107000"/>
              </a:lnSpc>
            </a:pP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b="1" dirty="0" smtClean="0">
                <a:solidFill>
                  <a:schemeClr val="accent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ISHCXEX2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O0094,‘Cleber',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MSGCLASS=R,USER=P051423</a:t>
            </a:r>
            <a:endParaRPr lang="pt-BR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</a:t>
            </a:r>
            <a:r>
              <a:rPr lang="pt-BR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/*</a:t>
            </a:r>
            <a:r>
              <a:rPr lang="pt-BR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pt-BR" b="1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pt-BR" b="1" dirty="0" smtClean="0">
                <a:solidFill>
                  <a:srgbClr val="C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SET ARQ=PRODEMGE.PARMLIB(CISHCH28)</a:t>
            </a:r>
          </a:p>
          <a:p>
            <a:pPr>
              <a:lnSpc>
                <a:spcPct val="107000"/>
              </a:lnSpc>
            </a:pPr>
            <a:r>
              <a:rPr lang="pt-BR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//*                  </a:t>
            </a:r>
            <a:endParaRPr lang="pt-BR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//S001001 EXEC ISHCE102,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ANO=2021,MES=08</a:t>
            </a:r>
          </a:p>
          <a:p>
            <a:r>
              <a:rPr lang="pt-BR" b="1" dirty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</a:t>
            </a:r>
          </a:p>
          <a:p>
            <a:r>
              <a:rPr lang="pt-BR" b="1" dirty="0">
                <a:solidFill>
                  <a:srgbClr val="A500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DSN=GP20.S.A01.ADAB11,DISP=SHR</a:t>
            </a:r>
          </a:p>
          <a:p>
            <a:r>
              <a:rPr lang="pt-BR" dirty="0" smtClean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b="1" dirty="0">
                <a:solidFill>
                  <a:srgbClr val="FF5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S003005.CMOBJIN  DD  *</a:t>
            </a:r>
            <a:endParaRPr lang="pt-BR" dirty="0">
              <a:solidFill>
                <a:srgbClr val="FF5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rgbClr val="FF5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202108FOLHA-FINAL</a:t>
            </a:r>
            <a:endParaRPr lang="pt-BR" b="1" dirty="0">
              <a:solidFill>
                <a:srgbClr val="FF505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pt-BR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//CMSYNIN   DD </a:t>
            </a:r>
            <a:r>
              <a:rPr lang="pt-BR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DSN=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&amp;ARQ</a:t>
            </a:r>
            <a:r>
              <a:rPr lang="pt-BR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  <a:endParaRPr lang="pt-BR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0792" y="1660359"/>
            <a:ext cx="1026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3 </a:t>
            </a:r>
            <a:r>
              <a:rPr lang="pt-BR" sz="1600" b="1" dirty="0"/>
              <a:t>– </a:t>
            </a:r>
            <a:r>
              <a:rPr lang="pt-BR" sz="1600" b="1" dirty="0" smtClean="0"/>
              <a:t>EXECUÇÃO DE “PROC CATALOGADA” COM “PARÂMETROS SIMBÓLICOS” E “OVERRIDE”</a:t>
            </a:r>
            <a:endParaRPr lang="pt-BR" sz="1600" b="1" dirty="0"/>
          </a:p>
        </p:txBody>
      </p:sp>
      <p:cxnSp>
        <p:nvCxnSpPr>
          <p:cNvPr id="9" name="Conector de Seta Reta 15"/>
          <p:cNvCxnSpPr>
            <a:stCxn id="10" idx="1"/>
          </p:cNvCxnSpPr>
          <p:nvPr/>
        </p:nvCxnSpPr>
        <p:spPr>
          <a:xfrm flipH="1" flipV="1">
            <a:off x="4237149" y="3721994"/>
            <a:ext cx="1889251" cy="89813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ão 1 9"/>
          <p:cNvSpPr/>
          <p:nvPr/>
        </p:nvSpPr>
        <p:spPr>
          <a:xfrm>
            <a:off x="6126400" y="3622892"/>
            <a:ext cx="2120023" cy="2500326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rgbClr val="CC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pt-BR" dirty="0" smtClea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LOGON ISHC </a:t>
            </a:r>
          </a:p>
          <a:p>
            <a:r>
              <a:rPr lang="pt-BR" sz="1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NISHCH28</a:t>
            </a:r>
          </a:p>
          <a:p>
            <a:r>
              <a:rPr lang="pt-BR" sz="1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</a:t>
            </a:r>
            <a:endParaRPr lang="pt-BR" sz="13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pt-BR" sz="1300" b="1" dirty="0">
              <a:solidFill>
                <a:srgbClr val="C3350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169354" y="1537102"/>
            <a:ext cx="8426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4 </a:t>
            </a:r>
            <a:r>
              <a:rPr lang="pt-BR" sz="1600" b="1" dirty="0"/>
              <a:t>– </a:t>
            </a:r>
            <a:r>
              <a:rPr lang="pt-BR" sz="1600" b="1" dirty="0" smtClean="0"/>
              <a:t>EXECUÇÃO DE “JOB” COM OUTROS ELEMENTOS PARA O OPERADOR “DD”</a:t>
            </a:r>
            <a:endParaRPr lang="pt-BR" sz="1600" b="1" dirty="0"/>
          </a:p>
        </p:txBody>
      </p:sp>
      <p:sp>
        <p:nvSpPr>
          <p:cNvPr id="3" name="Retângulo 2"/>
          <p:cNvSpPr/>
          <p:nvPr/>
        </p:nvSpPr>
        <p:spPr>
          <a:xfrm>
            <a:off x="169354" y="1959108"/>
            <a:ext cx="6042946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</a:t>
            </a: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ISHCXEX2 </a:t>
            </a:r>
            <a:r>
              <a:rPr lang="en-US" sz="1100" b="1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JOB O0094</a:t>
            </a: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,‘Cleber',MSGCLASS=R,</a:t>
            </a:r>
            <a:endParaRPr lang="en-US" sz="1100" b="1" dirty="0" smtClean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//       USER=P051423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 </a:t>
            </a:r>
            <a:r>
              <a:rPr lang="en-US" sz="11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ANO=2021,MES=08,TIPO=202108FOLHA-FINAL</a:t>
            </a:r>
            <a:endParaRPr lang="pt-BR" sz="1100" b="1" dirty="0">
              <a:solidFill>
                <a:srgbClr val="FF0000"/>
              </a:solidFill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1129" y="3502905"/>
            <a:ext cx="613207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//S002005   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PGM=SORT,COND=(0,NE)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//SORTLIB   DD DSN=SYS1.SORTLIB,DISP=SHR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//SYSOUT    DD SYSOUT=*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//SORTIN    DD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DSN=GDRD.P.N01.DOCFOLHA.ATIVDIR.M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&amp;ANO&amp;MES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,DISP=SHR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//SORTOUT 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DSN=</a:t>
            </a:r>
            <a:r>
              <a:rPr lang="pt-B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&amp;&amp;DOCF</a:t>
            </a:r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=(,PASS),</a:t>
            </a:r>
          </a:p>
          <a:p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UNIT=WORKPROD,DCB=(LRECL=131,RECFM=FB),SPACE=(TRK,(1,1))</a:t>
            </a: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//SORTWK01  DD UNIT=WORKPROD,SPACE=(TRK,1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),DISP</a:t>
            </a:r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=(,CATLG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100" dirty="0">
              <a:solidFill>
                <a:srgbClr val="0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 DD </a:t>
            </a:r>
            <a:r>
              <a:rPr lang="pt-BR" sz="1100" dirty="0" smtClean="0">
                <a:solidFill>
                  <a:srgbClr val="0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DSN=PRODEMGE.PARMLIB(CISHC573),DISP=SHR</a:t>
            </a:r>
            <a:endParaRPr lang="pt-BR" sz="11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147464" y="1961621"/>
            <a:ext cx="604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//SYSTSIN   DD DSN=PRODEMGE.PARMLIB(CFBAB011),DISP=SHR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CMSYNIN   DD DSN=PRODEMGE.PARMLIB(</a:t>
            </a:r>
            <a:r>
              <a:rPr lang="pt-BR" sz="11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CISHCH28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),DISP=SHR</a:t>
            </a:r>
          </a:p>
          <a:p>
            <a:r>
              <a:rPr lang="pt-BR" sz="1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//CMOBJIN   DD *</a:t>
            </a:r>
          </a:p>
          <a:p>
            <a:r>
              <a:rPr lang="pt-BR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&amp;TIPO</a:t>
            </a:r>
          </a:p>
          <a:p>
            <a:r>
              <a:rPr lang="pt-BR" sz="1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endParaRPr lang="pt-BR" sz="1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CMWKF01   DD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</a:t>
            </a:r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&amp;&amp;DOCF,DISP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=(OLD,PASS)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//CMPRT31   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DSN=ISHC.W.A01.RELATORI.EMAIL.ANEXO,DISP=(,CATLG),</a:t>
            </a:r>
            <a:endParaRPr lang="pt-BR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DCB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=(RECFM=FB,LRECL=132),SPACE=(TRK,(10,1)),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UNIT=WORKPROD</a:t>
            </a:r>
            <a:endParaRPr lang="pt-BR" sz="11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117922" y="5284960"/>
            <a:ext cx="58224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 </a:t>
            </a: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//S005005  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PGM=ICEGENER,COND=(0,NE)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SYSPRINT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SYSOUT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=*</a:t>
            </a: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//SYSIN   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DUMMY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//SYSUT1  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DSN=ISHC.P.A01.CABECALH.EMAIL.ANEXO,DISP=SHR</a:t>
            </a:r>
            <a:endParaRPr lang="pt-BR" sz="1100" dirty="0">
              <a:solidFill>
                <a:srgbClr val="CC00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DSN=ISHC.W.A01.RELATORI.EMAIL.ANEXO,DISP=OLD</a:t>
            </a:r>
          </a:p>
          <a:p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SYSUT2   </a:t>
            </a:r>
            <a:r>
              <a:rPr lang="pt-BR" sz="11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</a:t>
            </a:r>
            <a:r>
              <a:rPr lang="pt-B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SYSOUT=A,DEST</a:t>
            </a:r>
            <a:r>
              <a:rPr lang="pt-BR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pt-B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ESF8,PTXT)</a:t>
            </a:r>
            <a:endParaRPr lang="pt-BR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2827" y="526241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 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//S003005   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PGM=IKJEFT01,COND=(0,NE)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 *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STEPLIB   DD DSN=DSN410.SDSNLOAD,DISP=SHR,DCB=BLKSIZE=20000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DSN=PRODEMGE.MVS.ADALOAD,DISP=SHR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DD DSN=PRODEMGE.TESTLIB,DISP=SHR</a:t>
            </a:r>
          </a:p>
          <a:p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//DDCARD    DD DSN=GP20.S.A01.ADADB21,DISP=SHR</a:t>
            </a:r>
          </a:p>
          <a:p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SYSTSPRT  DD SYSOUT</a:t>
            </a:r>
            <a:r>
              <a:rPr lang="pt-BR" sz="11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=*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32051" y="328348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-------------------------------------------------------------*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S004005   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ICETOOL,COND=(0,NE)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//*--------------------------------------------------------------*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//IN1 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DD DSN=ISHC.W.A01.RELATORI.EMAIL.ANEXO,DISP=OLD</a:t>
            </a:r>
            <a:endParaRPr lang="pt-B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IN2   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DSN=</a:t>
            </a:r>
            <a:r>
              <a:rPr lang="pt-B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*.IN1</a:t>
            </a:r>
            <a:r>
              <a:rPr lang="pt-BR" sz="11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,DISP</a:t>
            </a:r>
            <a:r>
              <a:rPr lang="pt-BR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=(OLD,PASS)</a:t>
            </a: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//OUT1      DD 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DSN=ISHC.P.A01.RISHCH28.BKP(+1)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DCB</a:t>
            </a:r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pt-B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GDG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,LRECL=131,RECFM=FB),SPACE=(TRK,(10,1),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UNIT=SYSPROD,DISP</a:t>
            </a:r>
            <a:r>
              <a:rPr lang="pt-BR" sz="11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=(,CATLG,DELETE)</a:t>
            </a:r>
          </a:p>
          <a:p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OUT2 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DD DSN=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ISHC.P.A01.RISHCH28.BKP.RET,UNIT=TAPE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</a:t>
            </a:r>
            <a:r>
              <a:rPr lang="pt-BR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DISP=(,</a:t>
            </a:r>
            <a:r>
              <a:rPr lang="pt-BR" sz="11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CATLG,UNCATLG)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,DCB=(LRECL=131,RECFM=FB),</a:t>
            </a:r>
            <a:endParaRPr lang="pt-BR" sz="11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</a:t>
            </a:r>
            <a:r>
              <a:rPr lang="pt-B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LABEL=RETPD=060</a:t>
            </a:r>
            <a:r>
              <a:rPr lang="pt-BR" sz="11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,SPACE=(TRK,(10,1) </a:t>
            </a:r>
          </a:p>
          <a:p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TOOLIN   </a:t>
            </a:r>
            <a:r>
              <a:rPr lang="pt-BR" sz="11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DD DSN=PRODEMGE.PARMLIB(CFFAKC02),DISP=SHR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2940208" y="4750655"/>
            <a:ext cx="2932939" cy="604613"/>
          </a:xfrm>
          <a:prstGeom prst="wedgeRoundRectCallout">
            <a:avLst>
              <a:gd name="adj1" fmla="val -71885"/>
              <a:gd name="adj2" fmla="val -56308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Arquivo</a:t>
            </a:r>
            <a:r>
              <a:rPr lang="es-E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temporário</a:t>
            </a:r>
            <a:r>
              <a:rPr lang="es-E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alocado </a:t>
            </a:r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s-E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memória</a:t>
            </a:r>
            <a:r>
              <a:rPr lang="es-E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O </a:t>
            </a:r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mesmo</a:t>
            </a:r>
            <a:r>
              <a:rPr lang="es-E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é apagado no final da </a:t>
            </a:r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execução</a:t>
            </a:r>
            <a:r>
              <a:rPr lang="es-ES" sz="1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do </a:t>
            </a:r>
            <a:r>
              <a:rPr lang="es-ES" sz="12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job</a:t>
            </a:r>
            <a:r>
              <a:rPr lang="es-ES" sz="1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pt-BR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9784080" y="2838643"/>
            <a:ext cx="2156262" cy="889674"/>
          </a:xfrm>
          <a:prstGeom prst="wedgeRoundRectCallout">
            <a:avLst>
              <a:gd name="adj1" fmla="val -117023"/>
              <a:gd name="adj2" fmla="val 81217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sz="1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Faz referência ao arquivo definido no cartão DD “IN1” do “</a:t>
            </a:r>
            <a:r>
              <a:rPr lang="pt-BR" sz="12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step</a:t>
            </a:r>
            <a:r>
              <a:rPr lang="pt-BR" sz="12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corrente.</a:t>
            </a:r>
            <a:endParaRPr lang="pt-BR" sz="12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51129" y="2666129"/>
            <a:ext cx="58526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*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//S001005  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PGM=IEFBR14</a:t>
            </a:r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//*------------------------------------------------------------- 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DD1       DD DSN=ISHC.W.A01.RELATORI.EMAIL.ANEXO,</a:t>
            </a:r>
          </a:p>
          <a:p>
            <a:r>
              <a:rPr lang="pt-BR" sz="1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         DISP=(MOD,DELETE),SPACE=(TRK,1),DCB=(LRECL=1,RECFM=FB</a:t>
            </a:r>
            <a:r>
              <a:rPr lang="pt-BR" sz="1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pt-BR" sz="1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1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/>
      <p:bldP spid="20" grpId="0"/>
      <p:bldP spid="2" grpId="0"/>
      <p:bldP spid="4" grpId="0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721829" y="2158759"/>
            <a:ext cx="10178709" cy="4185761"/>
            <a:chOff x="601509" y="2014375"/>
            <a:chExt cx="10178709" cy="4185761"/>
          </a:xfrm>
        </p:grpSpPr>
        <p:sp>
          <p:nvSpPr>
            <p:cNvPr id="2" name="CaixaDeTexto 1"/>
            <p:cNvSpPr txBox="1"/>
            <p:nvPr/>
          </p:nvSpPr>
          <p:spPr>
            <a:xfrm>
              <a:off x="601509" y="2014375"/>
              <a:ext cx="10178709" cy="41857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FROM=MAINFRAME</a:t>
              </a:r>
            </a:p>
            <a:p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to=pagto.sisap@prodemge.gov.br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Subject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Relatorio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pre-liquidacao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para 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conferenciaFILENAME=RISHCH28.TXT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MSGSTART=&gt;&gt;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Prezados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Segue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relatorio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para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verificacao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dos valores inerentes a folha de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pagto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destinados a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integracao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com o SIAFI. Tais valores se referem a apropria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financeira e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contabil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pagto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dos servidores do poder executivo da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administracao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direta do Estado com </a:t>
              </a:r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utilizacao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de recurso do Tesouro.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at.,</a:t>
              </a:r>
            </a:p>
            <a:p>
              <a:r>
                <a:rPr lang="pt-BR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ishc</a:t>
              </a:r>
              <a:r>
                <a:rPr lang="pt-BR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automático</a:t>
              </a:r>
            </a:p>
            <a:p>
              <a:r>
                <a:rPr lang="pt-BR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&lt;&lt;MSGEND=</a:t>
              </a:r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pt-BR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316722" y="2252495"/>
              <a:ext cx="184270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chemeClr val="bg2"/>
                  </a:solidFill>
                </a:rPr>
                <a:t>Modelo do e-mail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1" name="Texto Explicativo 1 20"/>
          <p:cNvSpPr/>
          <p:nvPr/>
        </p:nvSpPr>
        <p:spPr>
          <a:xfrm>
            <a:off x="2825517" y="5122908"/>
            <a:ext cx="4100069" cy="1202715"/>
          </a:xfrm>
          <a:prstGeom prst="borderCallout1">
            <a:avLst>
              <a:gd name="adj1" fmla="val 47639"/>
              <a:gd name="adj2" fmla="val -799"/>
              <a:gd name="adj3" fmla="val 46335"/>
              <a:gd name="adj4" fmla="val 1571"/>
            </a:avLst>
          </a:prstGeom>
          <a:solidFill>
            <a:schemeClr val="tx2"/>
          </a:solidFill>
          <a:ln>
            <a:prstDash val="dash"/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Conteúdo do arquivo </a:t>
            </a:r>
            <a:r>
              <a:rPr lang="pt-BR" sz="1600" dirty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ISHC.P.A01.CABECALH.EMAIL.ANEXO</a:t>
            </a:r>
            <a:endParaRPr lang="pt-BR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631167" y="2158759"/>
            <a:ext cx="10360032" cy="4577768"/>
            <a:chOff x="346538" y="2789911"/>
            <a:chExt cx="10360032" cy="5101911"/>
          </a:xfrm>
        </p:grpSpPr>
        <p:sp>
          <p:nvSpPr>
            <p:cNvPr id="10" name="CaixaDeTexto 9"/>
            <p:cNvSpPr txBox="1"/>
            <p:nvPr/>
          </p:nvSpPr>
          <p:spPr>
            <a:xfrm>
              <a:off x="346538" y="3055295"/>
              <a:ext cx="10360032" cy="4836527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t-BR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                                                                    </a:t>
              </a:r>
              <a:r>
                <a:rPr lang="pt-BR" sz="1200" b="1" dirty="0" smtClean="0">
                  <a:solidFill>
                    <a:schemeClr val="accent1">
                      <a:lumMod val="75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1         1</a:t>
              </a:r>
            </a:p>
            <a:p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1         2         3         4         5         6         7         8         9         0         1</a:t>
              </a:r>
            </a:p>
            <a:p>
              <a:r>
                <a:rPr lang="pt-BR" sz="1200" b="1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12345678901234567890123456789012345678901234567890123456789012345678901234567890123456789012345678901234567890</a:t>
              </a:r>
            </a:p>
            <a:p>
              <a:endParaRPr lang="pt-BR" sz="1200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NISHCH28                       ESTADO DE MINAS GERAIS - SECRETARIA DE ESTADO DA FAZENDA       PRODEMGE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99.99.9999 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NOTA DE LIQUIDACAO PARA VERIFICACAO                 PAG.    0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UNIDADE EXECUTORA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9999 999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REF.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99/9999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GMIFP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9999999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FOLHA PESSOAL CENTRALIZAD                                              FOLHA-FINAL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CREDOR 999999999-99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FOLHA DE PAGAMENTO DE PESSOAL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SITUACAO LIQUIDACAO : NAO REGISTRADA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VALOR LIQUIDO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                </a:t>
              </a:r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VALOR ADOT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EVENTO CATEG           CREDOR               DESCRICAO                                 VALOR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ZZZZZZZ   Z   X    XXXXXXXXXXXXXXXX                                                   ZZZ.ZZZ.ZZ9,99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XXXXXXXXXXXXXXXXXXXXXXXXXXXXXXXXXXXXXXXXXXXXXXXXXXXXXXXXXXXXXXXXXXXXXXXXXXXXX</a:t>
              </a:r>
              <a:endParaRPr lang="pt-BR" sz="1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ZZZ.ZZZ.ZZ9,99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</a:t>
              </a:r>
            </a:p>
            <a:p>
              <a:r>
                <a:rPr lang="pt-BR" sz="12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ZZZZZZZ   Z   X    XXXXXXXXXXXXXXXX                                                   </a:t>
              </a:r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ZZZ.ZZZ.ZZ9,99</a:t>
              </a:r>
            </a:p>
            <a:p>
              <a:r>
                <a:rPr lang="pt-BR" sz="1200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XXXXXXXXXXXXXXXXXXXXXXXXXXXXXXXXXXXXXXXXXXXXXXXXXXXXXXXXXXXXXXXXXXXXXXXXXXXXX  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286123" y="2789911"/>
              <a:ext cx="184270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 err="1" smtClean="0">
                  <a:solidFill>
                    <a:schemeClr val="bg2"/>
                  </a:solidFill>
                </a:rPr>
                <a:t>Lay-out</a:t>
              </a:r>
              <a:r>
                <a:rPr lang="pt-BR" b="1" dirty="0" smtClean="0">
                  <a:solidFill>
                    <a:schemeClr val="bg2"/>
                  </a:solidFill>
                </a:rPr>
                <a:t> Relatório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86142" y="1596336"/>
            <a:ext cx="991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 smtClean="0"/>
              <a:t>5 – E-MAIL E RELATÓRIO FINAL </a:t>
            </a:r>
            <a:endParaRPr lang="pt-BR" sz="1600" dirty="0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376927" y="2557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2376927" y="30149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724045" y="26550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4724045" y="31122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7630804" y="25666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Texto Explicativo 1 21"/>
          <p:cNvSpPr/>
          <p:nvPr/>
        </p:nvSpPr>
        <p:spPr>
          <a:xfrm>
            <a:off x="7474989" y="5302697"/>
            <a:ext cx="4100069" cy="1202715"/>
          </a:xfrm>
          <a:prstGeom prst="borderCallout1">
            <a:avLst>
              <a:gd name="adj1" fmla="val 47639"/>
              <a:gd name="adj2" fmla="val -799"/>
              <a:gd name="adj3" fmla="val 46335"/>
              <a:gd name="adj4" fmla="val 1571"/>
            </a:avLst>
          </a:prstGeom>
          <a:solidFill>
            <a:schemeClr val="tx2"/>
          </a:solidFill>
          <a:ln>
            <a:prstDash val="dash"/>
            <a:head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Conteúdo do arquivo </a:t>
            </a:r>
            <a:r>
              <a:rPr lang="pt-BR" sz="1600" dirty="0" smtClean="0">
                <a:solidFill>
                  <a:srgbClr val="CC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ISHC.W.A01.RELATORI.EMAIL.ANEXO</a:t>
            </a:r>
            <a:endParaRPr lang="pt-BR" sz="1600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8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76507" y="1625185"/>
            <a:ext cx="1053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6 – Aplicativo WebService x Comunicação com o Mainframe</a:t>
            </a:r>
            <a:endParaRPr lang="pt-BR" sz="12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503" y="2374986"/>
            <a:ext cx="6867023" cy="421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0" descr="MCj043394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836" y="3705248"/>
            <a:ext cx="1351465" cy="120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CaixaDeTexto 149"/>
          <p:cNvSpPr txBox="1"/>
          <p:nvPr/>
        </p:nvSpPr>
        <p:spPr>
          <a:xfrm>
            <a:off x="513732" y="3141834"/>
            <a:ext cx="2310248" cy="40011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000" dirty="0" err="1" smtClean="0"/>
              <a:t>Unid.Exec</a:t>
            </a:r>
            <a:r>
              <a:rPr lang="pt-BR" sz="2000" dirty="0" smtClean="0"/>
              <a:t> contábil</a:t>
            </a:r>
            <a:endParaRPr lang="pt-BR" sz="2000" dirty="0"/>
          </a:p>
        </p:txBody>
      </p:sp>
      <p:sp>
        <p:nvSpPr>
          <p:cNvPr id="151" name="AutoShape 29"/>
          <p:cNvSpPr>
            <a:spLocks noChangeArrowheads="1"/>
          </p:cNvSpPr>
          <p:nvPr/>
        </p:nvSpPr>
        <p:spPr bwMode="auto">
          <a:xfrm>
            <a:off x="2574753" y="4055521"/>
            <a:ext cx="1530648" cy="541407"/>
          </a:xfrm>
          <a:prstGeom prst="wedgeRoundRectCallout">
            <a:avLst>
              <a:gd name="adj1" fmla="val -95106"/>
              <a:gd name="adj2" fmla="val -2666"/>
              <a:gd name="adj3" fmla="val 16667"/>
            </a:avLst>
          </a:prstGeom>
          <a:gradFill flip="none"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  <a:tileRect/>
          </a:gra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 </a:t>
            </a:r>
            <a:r>
              <a:rPr lang="pt-BR" smtClean="0">
                <a:latin typeface="Calibri" panose="020F0502020204030204" pitchFamily="34" charset="0"/>
                <a:cs typeface="Calibri" panose="020F0502020204030204" pitchFamily="34" charset="0"/>
              </a:rPr>
              <a:t>dados de um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mandado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AutoShape 29"/>
          <p:cNvSpPr>
            <a:spLocks noChangeArrowheads="1"/>
          </p:cNvSpPr>
          <p:nvPr/>
        </p:nvSpPr>
        <p:spPr bwMode="auto">
          <a:xfrm>
            <a:off x="2593116" y="4728801"/>
            <a:ext cx="1530648" cy="1696062"/>
          </a:xfrm>
          <a:prstGeom prst="wedgeRoundRectCallout">
            <a:avLst>
              <a:gd name="adj1" fmla="val -96523"/>
              <a:gd name="adj2" fmla="val -73765"/>
              <a:gd name="adj3" fmla="val 16667"/>
            </a:avLst>
          </a:prstGeom>
          <a:gradFill rotWithShape="1">
            <a:gsLst>
              <a:gs pos="0">
                <a:srgbClr val="FFFFB3"/>
              </a:gs>
              <a:gs pos="38000">
                <a:srgbClr val="FCFACC"/>
              </a:gs>
              <a:gs pos="100000">
                <a:srgbClr val="F0FFD9"/>
              </a:gs>
            </a:gsLst>
            <a:lin ang="16200000" scaled="1"/>
          </a:gra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pt-BR" dirty="0" smtClean="0">
                <a:latin typeface="Calibri" pitchFamily="34" charset="0"/>
              </a:rPr>
              <a:t>Solicita geração de arquivo para Receita Federal com registros de natureza financeira e orçamentária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Conector de Seta Reta 98"/>
          <p:cNvCxnSpPr/>
          <p:nvPr/>
        </p:nvCxnSpPr>
        <p:spPr>
          <a:xfrm flipH="1" flipV="1">
            <a:off x="7916432" y="4919167"/>
            <a:ext cx="960052" cy="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Google Shape;89;p1"/>
          <p:cNvSpPr/>
          <p:nvPr/>
        </p:nvSpPr>
        <p:spPr>
          <a:xfrm>
            <a:off x="-8019" y="0"/>
            <a:ext cx="12200018" cy="1438835"/>
          </a:xfrm>
          <a:prstGeom prst="rect">
            <a:avLst/>
          </a:prstGeom>
          <a:solidFill>
            <a:srgbClr val="E52259"/>
          </a:solidFill>
          <a:ln w="127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24" y="214290"/>
            <a:ext cx="2422080" cy="51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l="52937" r="1652"/>
          <a:stretch/>
        </p:blipFill>
        <p:spPr>
          <a:xfrm>
            <a:off x="-8019" y="214290"/>
            <a:ext cx="3767328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733"/>
            <a:ext cx="5213445" cy="12937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176507" y="1625185"/>
            <a:ext cx="987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7</a:t>
            </a:r>
            <a:r>
              <a:rPr lang="pt-BR" sz="2400" b="1" dirty="0" smtClean="0"/>
              <a:t> – </a:t>
            </a:r>
            <a:r>
              <a:rPr lang="pt-BR" sz="2400" b="1" dirty="0" err="1" smtClean="0"/>
              <a:t>Broker</a:t>
            </a:r>
            <a:r>
              <a:rPr lang="pt-BR" sz="2400" b="1" dirty="0" smtClean="0"/>
              <a:t> - Comunicação WebService x Mainframe </a:t>
            </a:r>
            <a:r>
              <a:rPr lang="pt-BR" sz="1200" i="1" dirty="0" smtClean="0"/>
              <a:t>(EXEMPLO)</a:t>
            </a:r>
            <a:endParaRPr lang="pt-BR" sz="1200" i="1" dirty="0"/>
          </a:p>
        </p:txBody>
      </p:sp>
      <p:cxnSp>
        <p:nvCxnSpPr>
          <p:cNvPr id="4" name="Conector reto 3"/>
          <p:cNvCxnSpPr/>
          <p:nvPr/>
        </p:nvCxnSpPr>
        <p:spPr>
          <a:xfrm flipH="1">
            <a:off x="8203446" y="2366259"/>
            <a:ext cx="24030" cy="4165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147169" y="2342280"/>
            <a:ext cx="1590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Mainframe </a:t>
            </a:r>
            <a:r>
              <a:rPr lang="pt-BR" sz="1200" dirty="0" smtClean="0"/>
              <a:t>(</a:t>
            </a:r>
            <a:r>
              <a:rPr lang="pt-BR" sz="1200" dirty="0" err="1" smtClean="0"/>
              <a:t>siafi</a:t>
            </a:r>
            <a:r>
              <a:rPr lang="pt-BR" sz="1200" dirty="0" smtClean="0"/>
              <a:t>)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76769" y="2346935"/>
            <a:ext cx="211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Web / baixa plataforma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511555" y="3690202"/>
            <a:ext cx="1420837" cy="76944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Disponibiliza arquivo no servidor</a:t>
            </a:r>
          </a:p>
          <a:p>
            <a:pPr algn="ctr"/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ADÔNIS (</a:t>
            </a:r>
            <a:r>
              <a:rPr lang="pt-BR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desenv</a:t>
            </a: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) ou ATALANTA (</a:t>
            </a:r>
            <a:r>
              <a:rPr lang="pt-BR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prod</a:t>
            </a: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0266439" y="2730291"/>
            <a:ext cx="1420837" cy="93871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Serviço NFCAERFB recebe parâmetros enviados pelo </a:t>
            </a:r>
            <a:r>
              <a:rPr lang="pt-BR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Broker</a:t>
            </a:r>
            <a:endParaRPr lang="pt-BR" sz="1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 executa </a:t>
            </a:r>
            <a:r>
              <a:rPr lang="pt-BR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job</a:t>
            </a:r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p/ start da </a:t>
            </a:r>
            <a:r>
              <a:rPr lang="pt-BR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</a:t>
            </a:r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GDRDERFD</a:t>
            </a:r>
            <a:endParaRPr lang="pt-BR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245172" y="4439683"/>
            <a:ext cx="1420837" cy="76944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Gera arquivo com comando p/ atualização da solicitação</a:t>
            </a:r>
            <a:endParaRPr lang="pt-BR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7702458" y="3232830"/>
            <a:ext cx="25639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5634120" y="3222576"/>
            <a:ext cx="887857" cy="1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>
            <a:stCxn id="128" idx="3"/>
            <a:endCxn id="114" idx="1"/>
          </p:cNvCxnSpPr>
          <p:nvPr/>
        </p:nvCxnSpPr>
        <p:spPr>
          <a:xfrm>
            <a:off x="9940735" y="5734428"/>
            <a:ext cx="304437" cy="4799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76349" y="6102900"/>
            <a:ext cx="24687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000" i="1" dirty="0" smtClean="0">
                <a:solidFill>
                  <a:schemeClr val="tx1"/>
                </a:solidFill>
              </a:rPr>
              <a:t>Existem alternativas que podem ser utilizadas como o </a:t>
            </a:r>
            <a:r>
              <a:rPr lang="pt-BR" altLang="pt-BR" sz="1000" i="1" dirty="0" smtClean="0">
                <a:solidFill>
                  <a:srgbClr val="002060"/>
                </a:solidFill>
              </a:rPr>
              <a:t>FTP</a:t>
            </a:r>
            <a:r>
              <a:rPr lang="pt-BR" altLang="pt-BR" sz="1000" i="1" dirty="0" smtClean="0">
                <a:solidFill>
                  <a:schemeClr val="tx1"/>
                </a:solidFill>
              </a:rPr>
              <a:t>, o </a:t>
            </a:r>
            <a:r>
              <a:rPr lang="pt-BR" altLang="pt-BR" sz="1000" i="1" dirty="0" smtClean="0">
                <a:solidFill>
                  <a:srgbClr val="002060"/>
                </a:solidFill>
              </a:rPr>
              <a:t>driver JDBC da IBM </a:t>
            </a:r>
            <a:r>
              <a:rPr lang="pt-BR" altLang="pt-BR" sz="1000" i="1" dirty="0" smtClean="0">
                <a:solidFill>
                  <a:schemeClr val="tx1"/>
                </a:solidFill>
              </a:rPr>
              <a:t>e o </a:t>
            </a:r>
            <a:r>
              <a:rPr lang="pt-BR" altLang="pt-BR" sz="1000" i="1" dirty="0" smtClean="0">
                <a:solidFill>
                  <a:srgbClr val="002060"/>
                </a:solidFill>
              </a:rPr>
              <a:t>DB2 </a:t>
            </a:r>
            <a:r>
              <a:rPr lang="pt-BR" altLang="pt-BR" sz="1000" i="1" dirty="0" err="1" smtClean="0">
                <a:solidFill>
                  <a:srgbClr val="002060"/>
                </a:solidFill>
              </a:rPr>
              <a:t>connect</a:t>
            </a:r>
            <a:r>
              <a:rPr lang="pt-BR" altLang="pt-BR" sz="1000" i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5374355" y="6207472"/>
            <a:ext cx="1903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 smtClean="0">
                <a:solidFill>
                  <a:srgbClr val="FF0000"/>
                </a:solidFill>
              </a:rPr>
              <a:t>(processamento online) </a:t>
            </a:r>
            <a:endParaRPr lang="pt-BR" sz="1200" i="1" dirty="0">
              <a:solidFill>
                <a:srgbClr val="FF0000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9034601" y="6207472"/>
            <a:ext cx="1781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i="1" dirty="0" smtClean="0">
                <a:solidFill>
                  <a:srgbClr val="FF0000"/>
                </a:solidFill>
              </a:rPr>
              <a:t>(processamento batch) </a:t>
            </a:r>
            <a:endParaRPr lang="pt-BR" sz="1200" i="1" dirty="0">
              <a:solidFill>
                <a:srgbClr val="FF0000"/>
              </a:solidFill>
            </a:endParaRPr>
          </a:p>
        </p:txBody>
      </p:sp>
      <p:cxnSp>
        <p:nvCxnSpPr>
          <p:cNvPr id="82" name="Conector reto 81"/>
          <p:cNvCxnSpPr/>
          <p:nvPr/>
        </p:nvCxnSpPr>
        <p:spPr>
          <a:xfrm flipH="1">
            <a:off x="10939407" y="3676232"/>
            <a:ext cx="2950" cy="25875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>
            <a:off x="10931094" y="4190488"/>
            <a:ext cx="2950" cy="25875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>
            <a:stCxn id="24" idx="1"/>
            <a:endCxn id="25" idx="3"/>
          </p:cNvCxnSpPr>
          <p:nvPr/>
        </p:nvCxnSpPr>
        <p:spPr>
          <a:xfrm flipH="1" flipV="1">
            <a:off x="9940735" y="4075999"/>
            <a:ext cx="311846" cy="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/>
          <p:nvPr/>
        </p:nvCxnSpPr>
        <p:spPr>
          <a:xfrm flipH="1" flipV="1">
            <a:off x="9930102" y="4907825"/>
            <a:ext cx="322479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/>
          <p:cNvSpPr txBox="1"/>
          <p:nvPr/>
        </p:nvSpPr>
        <p:spPr>
          <a:xfrm>
            <a:off x="6495595" y="4598887"/>
            <a:ext cx="1420837" cy="76944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Disponibiliza arquivo no servidor</a:t>
            </a:r>
          </a:p>
          <a:p>
            <a:pPr algn="ctr"/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ORADES </a:t>
            </a: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sz="11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desenv</a:t>
            </a: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) ou </a:t>
            </a:r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ORAPROD (</a:t>
            </a:r>
            <a:r>
              <a:rPr lang="pt-BR" sz="11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prod</a:t>
            </a:r>
            <a:r>
              <a:rPr lang="pt-B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8509265" y="4777020"/>
            <a:ext cx="1420837" cy="261610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 o </a:t>
            </a:r>
            <a:r>
              <a:rPr lang="pt-BR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FTP</a:t>
            </a:r>
            <a:endParaRPr lang="pt-BR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5" name="Conector de Seta Reta 104"/>
          <p:cNvCxnSpPr>
            <a:endCxn id="16" idx="3"/>
          </p:cNvCxnSpPr>
          <p:nvPr/>
        </p:nvCxnSpPr>
        <p:spPr>
          <a:xfrm flipH="1">
            <a:off x="7932392" y="4072849"/>
            <a:ext cx="944092" cy="2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8519898" y="3945194"/>
            <a:ext cx="1420837" cy="261610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 o </a:t>
            </a:r>
            <a:r>
              <a:rPr lang="pt-BR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FTP</a:t>
            </a:r>
            <a:endParaRPr lang="pt-BR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4843699" y="2943873"/>
            <a:ext cx="1425898" cy="600164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Envia comando para geração do arquivo dos dados do SIAFI</a:t>
            </a:r>
            <a:endParaRPr lang="pt-B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Conector reto 109"/>
          <p:cNvCxnSpPr/>
          <p:nvPr/>
        </p:nvCxnSpPr>
        <p:spPr>
          <a:xfrm flipH="1">
            <a:off x="2925427" y="2490931"/>
            <a:ext cx="24030" cy="4165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>
            <a:stCxn id="27" idx="2"/>
            <a:endCxn id="114" idx="0"/>
          </p:cNvCxnSpPr>
          <p:nvPr/>
        </p:nvCxnSpPr>
        <p:spPr>
          <a:xfrm>
            <a:off x="10955591" y="5209124"/>
            <a:ext cx="0" cy="23002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aixaDeTexto 113"/>
          <p:cNvSpPr txBox="1"/>
          <p:nvPr/>
        </p:nvSpPr>
        <p:spPr>
          <a:xfrm>
            <a:off x="10245172" y="5439145"/>
            <a:ext cx="1420837" cy="60016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Formata e-mail informando a geração do arquivo</a:t>
            </a:r>
          </a:p>
        </p:txBody>
      </p:sp>
      <p:cxnSp>
        <p:nvCxnSpPr>
          <p:cNvPr id="117" name="Conector de Seta Reta 116"/>
          <p:cNvCxnSpPr>
            <a:endCxn id="39" idx="1"/>
          </p:cNvCxnSpPr>
          <p:nvPr/>
        </p:nvCxnSpPr>
        <p:spPr>
          <a:xfrm>
            <a:off x="4329844" y="3243955"/>
            <a:ext cx="513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515539" y="2909665"/>
            <a:ext cx="1479927" cy="646331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 o </a:t>
            </a:r>
            <a:r>
              <a:rPr lang="pt-BR" sz="1200" b="1" dirty="0" err="1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Broker</a:t>
            </a:r>
            <a:r>
              <a:rPr lang="pt-BR" sz="12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200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GP20DBGF (serviços)</a:t>
            </a:r>
          </a:p>
          <a:p>
            <a:pPr algn="ctr"/>
            <a:endParaRPr lang="pt-BR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153372" y="2848109"/>
            <a:ext cx="1435020" cy="769441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Web efetua a gravação dos dados da solicitação do mandado </a:t>
            </a:r>
            <a:endParaRPr 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3" name="Conector de Seta Reta 122"/>
          <p:cNvCxnSpPr/>
          <p:nvPr/>
        </p:nvCxnSpPr>
        <p:spPr>
          <a:xfrm>
            <a:off x="2639517" y="3243955"/>
            <a:ext cx="513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de Seta Reta 123"/>
          <p:cNvCxnSpPr/>
          <p:nvPr/>
        </p:nvCxnSpPr>
        <p:spPr>
          <a:xfrm>
            <a:off x="1081669" y="3248524"/>
            <a:ext cx="513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352584" y="3015971"/>
            <a:ext cx="1056606" cy="43088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 dados do mandado</a:t>
            </a:r>
            <a:endParaRPr 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600776" y="3015972"/>
            <a:ext cx="1140701" cy="430887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Solicita Geração de Arquivo</a:t>
            </a:r>
            <a:endParaRPr 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CaixaDeTexto 127"/>
          <p:cNvSpPr txBox="1"/>
          <p:nvPr/>
        </p:nvSpPr>
        <p:spPr>
          <a:xfrm>
            <a:off x="8519898" y="5603623"/>
            <a:ext cx="1420837" cy="261610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Chama o </a:t>
            </a:r>
            <a:r>
              <a:rPr lang="pt-BR" sz="11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SMTP</a:t>
            </a:r>
            <a:endParaRPr lang="pt-BR" sz="11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31" name="Conector de Seta Reta 130"/>
          <p:cNvCxnSpPr>
            <a:stCxn id="128" idx="1"/>
            <a:endCxn id="133" idx="3"/>
          </p:cNvCxnSpPr>
          <p:nvPr/>
        </p:nvCxnSpPr>
        <p:spPr>
          <a:xfrm flipH="1">
            <a:off x="2125556" y="5734428"/>
            <a:ext cx="6394342" cy="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ixaDeTexto 132"/>
          <p:cNvSpPr txBox="1"/>
          <p:nvPr/>
        </p:nvSpPr>
        <p:spPr>
          <a:xfrm>
            <a:off x="984855" y="5604264"/>
            <a:ext cx="1140701" cy="261610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Recebe e-mail</a:t>
            </a:r>
            <a:endParaRPr lang="pt-B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0252581" y="3945620"/>
            <a:ext cx="1420837" cy="261610"/>
          </a:xfrm>
          <a:prstGeom prst="rect">
            <a:avLst/>
          </a:prstGeom>
          <a:solidFill>
            <a:schemeClr val="lt1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Gera arquivo MANAD</a:t>
            </a:r>
          </a:p>
        </p:txBody>
      </p:sp>
      <p:sp>
        <p:nvSpPr>
          <p:cNvPr id="147" name="CaixaDeTexto 146"/>
          <p:cNvSpPr txBox="1"/>
          <p:nvPr/>
        </p:nvSpPr>
        <p:spPr>
          <a:xfrm>
            <a:off x="1168858" y="2410179"/>
            <a:ext cx="840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Usuário</a:t>
            </a:r>
            <a:endParaRPr lang="pt-BR" sz="1200" dirty="0"/>
          </a:p>
        </p:txBody>
      </p:sp>
      <p:pic>
        <p:nvPicPr>
          <p:cNvPr id="44" name="Picture 140" descr="MCj043394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8656" y="4254662"/>
            <a:ext cx="933154" cy="83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CaixaDeTexto 44"/>
          <p:cNvSpPr txBox="1"/>
          <p:nvPr/>
        </p:nvSpPr>
        <p:spPr>
          <a:xfrm>
            <a:off x="828125" y="3971766"/>
            <a:ext cx="1289796" cy="24622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dirty="0" err="1" smtClean="0"/>
              <a:t>Unid.Exec</a:t>
            </a:r>
            <a:r>
              <a:rPr lang="pt-BR" sz="1000" dirty="0" smtClean="0"/>
              <a:t> contábil</a:t>
            </a:r>
            <a:endParaRPr lang="pt-BR" sz="10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13" y="3939204"/>
            <a:ext cx="2216768" cy="13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7" grpId="0" animBg="1"/>
      <p:bldP spid="21" grpId="0"/>
      <p:bldP spid="101" grpId="0" animBg="1"/>
      <p:bldP spid="95" grpId="0" animBg="1"/>
      <p:bldP spid="25" grpId="0" animBg="1"/>
      <p:bldP spid="39" grpId="0" animBg="1"/>
      <p:bldP spid="114" grpId="0" animBg="1"/>
      <p:bldP spid="14" grpId="0" animBg="1"/>
      <p:bldP spid="38" grpId="0" animBg="1"/>
      <p:bldP spid="34" grpId="0" animBg="1"/>
      <p:bldP spid="36" grpId="0" animBg="1"/>
      <p:bldP spid="128" grpId="0" animBg="1"/>
      <p:bldP spid="133" grpId="0" animBg="1"/>
      <p:bldP spid="24" grpId="0" animBg="1"/>
      <p:bldP spid="4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83620</TotalTime>
  <Words>3167</Words>
  <Application>Microsoft Office PowerPoint</Application>
  <PresentationFormat>Widescreen</PresentationFormat>
  <Paragraphs>650</Paragraphs>
  <Slides>23</Slides>
  <Notes>23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Algerian</vt:lpstr>
      <vt:lpstr>Calibri</vt:lpstr>
      <vt:lpstr>Calibri Light</vt:lpstr>
      <vt:lpstr>Arial</vt:lpstr>
      <vt:lpstr>Courier New</vt:lpstr>
      <vt:lpstr>Times New Roman</vt:lpstr>
      <vt:lpstr>Tema do Office</vt:lpstr>
      <vt:lpstr>Clip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laymen garay</dc:creator>
  <cp:lastModifiedBy>p027719</cp:lastModifiedBy>
  <cp:revision>2303</cp:revision>
  <dcterms:created xsi:type="dcterms:W3CDTF">2020-06-05T12:04:31Z</dcterms:created>
  <dcterms:modified xsi:type="dcterms:W3CDTF">2021-12-09T19:40:23Z</dcterms:modified>
</cp:coreProperties>
</file>