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1" r:id="rId3"/>
    <p:sldId id="284" r:id="rId4"/>
    <p:sldId id="26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6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33D"/>
    <a:srgbClr val="660033"/>
    <a:srgbClr val="FFFFFF"/>
    <a:srgbClr val="403050"/>
    <a:srgbClr val="867A92"/>
    <a:srgbClr val="DDD5E5"/>
    <a:srgbClr val="C5B6D4"/>
    <a:srgbClr val="ECCDB8"/>
    <a:srgbClr val="473515"/>
    <a:srgbClr val="1C4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75F3-5E9B-46A9-8F39-ECE6A6B0BCC6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CCDB-735F-46FC-BC0E-67D1EF891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5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NA VIDEOCONFERÊNCIA,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6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24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2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1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79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NA VIDEOCONFERÊNCIA,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12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0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94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06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7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1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6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PARA USO EM APRESENTAÇÕES E </a:t>
            </a:r>
            <a:r>
              <a:rPr lang="pt-BR" baseline="0" dirty="0"/>
              <a:t>DOCUMENTOS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ECCDB-735F-46FC-BC0E-67D1EF891F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3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1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61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0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75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6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2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9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6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6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4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5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8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08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7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3C35-3082-4848-A992-3CDB228066B9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A39F-5206-49FC-B6EA-889924771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63C35-3082-4848-A992-3CDB228066B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A39F-5206-49FC-B6EA-8899247715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" y="324611"/>
            <a:ext cx="6693234" cy="2277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44" y="6236208"/>
            <a:ext cx="2322008" cy="491854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9959" y="3111087"/>
            <a:ext cx="6091372" cy="3518314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600" b="1" dirty="0">
                <a:solidFill>
                  <a:srgbClr val="660033"/>
                </a:solidFill>
                <a:latin typeface="Arial Narrow" panose="020B0606020202030204" pitchFamily="34" charset="0"/>
              </a:rPr>
              <a:t>LEMBRE-SE:</a:t>
            </a:r>
          </a:p>
          <a:p>
            <a:endParaRPr lang="pt-BR" sz="16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lvl="3"/>
            <a:r>
              <a:rPr lang="pt-BR" sz="1600" b="1" dirty="0">
                <a:solidFill>
                  <a:srgbClr val="660033"/>
                </a:solidFill>
                <a:latin typeface="Arial Narrow" panose="020B0606020202030204" pitchFamily="34" charset="0"/>
              </a:rPr>
              <a:t>Mantenha seu microfone no mudo</a:t>
            </a:r>
          </a:p>
          <a:p>
            <a:pPr lvl="3"/>
            <a:r>
              <a:rPr lang="pt-BR" sz="1600" b="1" dirty="0">
                <a:solidFill>
                  <a:srgbClr val="660033"/>
                </a:solidFill>
                <a:latin typeface="Arial Narrow" panose="020B0606020202030204" pitchFamily="34" charset="0"/>
              </a:rPr>
              <a:t>Use fones de ouvidos para evitar microfonia</a:t>
            </a:r>
          </a:p>
          <a:p>
            <a:pPr lvl="3"/>
            <a:r>
              <a:rPr lang="pt-BR" sz="1600" b="1" dirty="0">
                <a:solidFill>
                  <a:srgbClr val="660033"/>
                </a:solidFill>
                <a:latin typeface="Arial Narrow" panose="020B0606020202030204" pitchFamily="34" charset="0"/>
              </a:rPr>
              <a:t>Utilize o chat para fazer perguntas</a:t>
            </a:r>
          </a:p>
          <a:p>
            <a:endParaRPr lang="pt-BR" sz="16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400" b="1" dirty="0">
                <a:solidFill>
                  <a:srgbClr val="660033"/>
                </a:solidFill>
                <a:latin typeface="Arial Narrow" panose="020B0606020202030204" pitchFamily="34" charset="0"/>
              </a:rPr>
              <a:t>IMPORTANTE: </a:t>
            </a:r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Participando deste evento, seus dados (nome, área, imagem e endereço de e-mail) poderão ser utilizados para:</a:t>
            </a:r>
          </a:p>
          <a:p>
            <a:endParaRPr lang="pt-BR" sz="1400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Emissão do certificado, quando houver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Disponibilização do conteúdo no Ambiente Virtual de Aprendizado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Divulgação posterior do evento, em diversos meios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Material publicitário ou didático</a:t>
            </a:r>
          </a:p>
          <a:p>
            <a:r>
              <a:rPr lang="pt-BR" sz="1400" dirty="0">
                <a:solidFill>
                  <a:srgbClr val="660033"/>
                </a:solidFill>
                <a:latin typeface="Arial Narrow" panose="020B0606020202030204" pitchFamily="34" charset="0"/>
              </a:rPr>
              <a:t>Identificação de participação no evento</a:t>
            </a:r>
            <a:r>
              <a:rPr lang="pt-BR" sz="1200" b="1" dirty="0">
                <a:solidFill>
                  <a:srgbClr val="615673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8080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3549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757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o que não contempla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1356" y="1481870"/>
            <a:ext cx="8218488" cy="341632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Integridade do repositório de desenvolvimento</a:t>
            </a:r>
          </a:p>
          <a:p>
            <a:pPr lvl="1"/>
            <a:r>
              <a:rPr lang="pt-BR" sz="2000" b="1" dirty="0">
                <a:solidFill>
                  <a:srgbClr val="97333D"/>
                </a:solidFill>
                <a:latin typeface="+mn-lt"/>
              </a:rPr>
              <a:t>               </a:t>
            </a:r>
          </a:p>
          <a:p>
            <a:pPr lvl="1"/>
            <a:r>
              <a:rPr lang="pt-BR" sz="2000" b="1" dirty="0">
                <a:solidFill>
                  <a:srgbClr val="97333D"/>
                </a:solidFill>
                <a:latin typeface="+mn-lt"/>
              </a:rPr>
              <a:t>		</a:t>
            </a:r>
          </a:p>
          <a:p>
            <a:pPr lvl="1"/>
            <a:r>
              <a:rPr lang="pt-BR" sz="2000" b="1" dirty="0">
                <a:solidFill>
                  <a:srgbClr val="97333D"/>
                </a:solidFill>
                <a:latin typeface="+mn-lt"/>
              </a:rPr>
              <a:t>                 Check-in</a:t>
            </a:r>
          </a:p>
          <a:p>
            <a:pPr lvl="1"/>
            <a:r>
              <a:rPr lang="pt-BR" sz="2000" b="1" dirty="0">
                <a:solidFill>
                  <a:srgbClr val="97333D"/>
                </a:solidFill>
                <a:latin typeface="+mn-lt"/>
              </a:rPr>
              <a:t>                 </a:t>
            </a:r>
            <a:r>
              <a:rPr lang="pt-BR" sz="2000" b="1" dirty="0" err="1">
                <a:solidFill>
                  <a:srgbClr val="97333D"/>
                </a:solidFill>
                <a:latin typeface="+mn-lt"/>
              </a:rPr>
              <a:t>Check</a:t>
            </a:r>
            <a:r>
              <a:rPr lang="pt-BR" sz="2000" b="1" dirty="0">
                <a:solidFill>
                  <a:srgbClr val="97333D"/>
                </a:solidFill>
                <a:latin typeface="+mn-lt"/>
              </a:rPr>
              <a:t>-out   </a:t>
            </a:r>
            <a:r>
              <a:rPr lang="pt-BR" sz="2000" b="1" dirty="0" err="1">
                <a:solidFill>
                  <a:srgbClr val="97333D"/>
                </a:solidFill>
                <a:latin typeface="+mn-lt"/>
              </a:rPr>
              <a:t>Desenv</a:t>
            </a:r>
            <a:r>
              <a:rPr lang="pt-BR" sz="2000" b="1" dirty="0">
                <a:solidFill>
                  <a:srgbClr val="97333D"/>
                </a:solidFill>
                <a:latin typeface="+mn-lt"/>
              </a:rPr>
              <a:t>             Homo                </a:t>
            </a:r>
            <a:r>
              <a:rPr lang="pt-BR" sz="2000" b="1" dirty="0" err="1">
                <a:solidFill>
                  <a:srgbClr val="97333D"/>
                </a:solidFill>
                <a:latin typeface="+mn-lt"/>
              </a:rPr>
              <a:t>Prod</a:t>
            </a:r>
            <a:endParaRPr lang="pt-BR" sz="2000" b="1" dirty="0">
              <a:solidFill>
                <a:srgbClr val="97333D"/>
              </a:solidFill>
              <a:latin typeface="+mn-lt"/>
            </a:endParaRPr>
          </a:p>
          <a:p>
            <a:pPr lvl="1"/>
            <a:r>
              <a:rPr lang="pt-BR" sz="2000" b="1" dirty="0">
                <a:solidFill>
                  <a:srgbClr val="97333D"/>
                </a:solidFill>
                <a:latin typeface="+mn-lt"/>
              </a:rPr>
              <a:t>                                       DB 222             DB 398            DB 098</a:t>
            </a:r>
          </a:p>
          <a:p>
            <a:pPr marL="1028700" lvl="1" indent="-457200">
              <a:buFont typeface="+mj-lt"/>
              <a:buAutoNum type="arabicPeriod" startAt="2"/>
            </a:pPr>
            <a:endParaRPr lang="pt-BR" sz="2000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 startAt="2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Não existe opção de desenvolvimento concorrente</a:t>
            </a:r>
          </a:p>
          <a:p>
            <a:pPr marL="1028700" lvl="1" indent="-457200">
              <a:buFont typeface="+mj-lt"/>
              <a:buAutoNum type="arabicPeriod" startAt="3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Não existe a opção de RELEASE</a:t>
            </a:r>
          </a:p>
          <a:p>
            <a:pPr marL="1028700" lvl="1" indent="-457200">
              <a:buFont typeface="+mj-lt"/>
              <a:buAutoNum type="arabicPeriod" startAt="3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Não existe desenvolvimento emergencial</a:t>
            </a:r>
          </a:p>
        </p:txBody>
      </p:sp>
      <p:sp>
        <p:nvSpPr>
          <p:cNvPr id="21" name="Cilindro 20"/>
          <p:cNvSpPr/>
          <p:nvPr/>
        </p:nvSpPr>
        <p:spPr bwMode="auto">
          <a:xfrm>
            <a:off x="3562119" y="2402658"/>
            <a:ext cx="802888" cy="724829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/>
          </a:p>
        </p:txBody>
      </p:sp>
      <p:sp>
        <p:nvSpPr>
          <p:cNvPr id="22" name="Cilindro 21"/>
          <p:cNvSpPr/>
          <p:nvPr/>
        </p:nvSpPr>
        <p:spPr bwMode="auto">
          <a:xfrm>
            <a:off x="5009919" y="2402658"/>
            <a:ext cx="802888" cy="724829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/>
          </a:p>
        </p:txBody>
      </p:sp>
      <p:sp>
        <p:nvSpPr>
          <p:cNvPr id="23" name="Cilindro 22"/>
          <p:cNvSpPr/>
          <p:nvPr/>
        </p:nvSpPr>
        <p:spPr bwMode="auto">
          <a:xfrm>
            <a:off x="6483797" y="2402657"/>
            <a:ext cx="802888" cy="724829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/>
          </a:p>
        </p:txBody>
      </p:sp>
      <p:sp>
        <p:nvSpPr>
          <p:cNvPr id="24" name="Smiley 23"/>
          <p:cNvSpPr/>
          <p:nvPr/>
        </p:nvSpPr>
        <p:spPr bwMode="auto">
          <a:xfrm>
            <a:off x="1606997" y="2703741"/>
            <a:ext cx="390293" cy="423746"/>
          </a:xfrm>
          <a:prstGeom prst="smileyF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cxnSp>
        <p:nvCxnSpPr>
          <p:cNvPr id="25" name="Conector de Seta Reta 24"/>
          <p:cNvCxnSpPr/>
          <p:nvPr/>
        </p:nvCxnSpPr>
        <p:spPr bwMode="auto">
          <a:xfrm>
            <a:off x="4365007" y="2703741"/>
            <a:ext cx="64491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ector de Seta Reta 25"/>
          <p:cNvCxnSpPr/>
          <p:nvPr/>
        </p:nvCxnSpPr>
        <p:spPr bwMode="auto">
          <a:xfrm>
            <a:off x="5838885" y="2677720"/>
            <a:ext cx="64491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ector de Seta Reta 26"/>
          <p:cNvCxnSpPr/>
          <p:nvPr/>
        </p:nvCxnSpPr>
        <p:spPr bwMode="auto">
          <a:xfrm flipH="1">
            <a:off x="4365007" y="2915614"/>
            <a:ext cx="64491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ector de Seta Reta 27"/>
          <p:cNvCxnSpPr/>
          <p:nvPr/>
        </p:nvCxnSpPr>
        <p:spPr bwMode="auto">
          <a:xfrm>
            <a:off x="2266700" y="3038277"/>
            <a:ext cx="129541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de Seta Reta 28"/>
          <p:cNvCxnSpPr/>
          <p:nvPr/>
        </p:nvCxnSpPr>
        <p:spPr bwMode="auto">
          <a:xfrm flipH="1">
            <a:off x="2243419" y="2796783"/>
            <a:ext cx="1295419" cy="1115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Cilindro 29"/>
          <p:cNvSpPr/>
          <p:nvPr/>
        </p:nvSpPr>
        <p:spPr bwMode="auto">
          <a:xfrm>
            <a:off x="1400699" y="2445519"/>
            <a:ext cx="802888" cy="724829"/>
          </a:xfrm>
          <a:prstGeom prst="can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315844" y="5372100"/>
            <a:ext cx="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Desenv</a:t>
            </a:r>
            <a:endParaRPr lang="pt-BR" sz="2000" dirty="0"/>
          </a:p>
        </p:txBody>
      </p:sp>
      <p:sp>
        <p:nvSpPr>
          <p:cNvPr id="46" name="Fluxograma: Processo 45"/>
          <p:cNvSpPr/>
          <p:nvPr/>
        </p:nvSpPr>
        <p:spPr bwMode="auto">
          <a:xfrm>
            <a:off x="1315844" y="5384869"/>
            <a:ext cx="934844" cy="387342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7" name="Fluxograma: Processo 46"/>
          <p:cNvSpPr/>
          <p:nvPr/>
        </p:nvSpPr>
        <p:spPr bwMode="auto">
          <a:xfrm>
            <a:off x="5062673" y="5363305"/>
            <a:ext cx="934844" cy="387342"/>
          </a:xfrm>
          <a:prstGeom prst="flowChartProcess">
            <a:avLst/>
          </a:prstGeom>
          <a:noFill/>
          <a:ln w="127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8" name="Fluxograma: Processo 47"/>
          <p:cNvSpPr/>
          <p:nvPr/>
        </p:nvSpPr>
        <p:spPr bwMode="auto">
          <a:xfrm>
            <a:off x="7040214" y="5363305"/>
            <a:ext cx="934844" cy="387342"/>
          </a:xfrm>
          <a:prstGeom prst="flowChartProcess">
            <a:avLst/>
          </a:prstGeom>
          <a:noFill/>
          <a:ln w="127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9" name="Fluxograma: Processo 48"/>
          <p:cNvSpPr/>
          <p:nvPr/>
        </p:nvSpPr>
        <p:spPr bwMode="auto">
          <a:xfrm>
            <a:off x="3265928" y="5372100"/>
            <a:ext cx="934844" cy="387342"/>
          </a:xfrm>
          <a:prstGeom prst="flowChartProcess">
            <a:avLst/>
          </a:prstGeom>
          <a:noFill/>
          <a:ln w="12700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5022762" y="5328910"/>
            <a:ext cx="9747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Homo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243185" y="5378485"/>
            <a:ext cx="9803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Merge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6994287" y="5359332"/>
            <a:ext cx="9747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/>
              <a:t>Prod</a:t>
            </a:r>
            <a:endParaRPr lang="pt-BR" sz="2000" dirty="0"/>
          </a:p>
        </p:txBody>
      </p:sp>
      <p:cxnSp>
        <p:nvCxnSpPr>
          <p:cNvPr id="53" name="Conector reto 52"/>
          <p:cNvCxnSpPr>
            <a:stCxn id="46" idx="2"/>
          </p:cNvCxnSpPr>
          <p:nvPr/>
        </p:nvCxnSpPr>
        <p:spPr bwMode="auto">
          <a:xfrm>
            <a:off x="1783266" y="5772211"/>
            <a:ext cx="0" cy="38326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ector reto 53"/>
          <p:cNvCxnSpPr/>
          <p:nvPr/>
        </p:nvCxnSpPr>
        <p:spPr bwMode="auto">
          <a:xfrm>
            <a:off x="1783266" y="6155473"/>
            <a:ext cx="572437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ector de Seta Reta 54"/>
          <p:cNvCxnSpPr/>
          <p:nvPr/>
        </p:nvCxnSpPr>
        <p:spPr bwMode="auto">
          <a:xfrm flipV="1">
            <a:off x="7507636" y="5759442"/>
            <a:ext cx="0" cy="38326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Conector de Seta Reta 55"/>
          <p:cNvCxnSpPr>
            <a:endCxn id="51" idx="1"/>
          </p:cNvCxnSpPr>
          <p:nvPr/>
        </p:nvCxnSpPr>
        <p:spPr bwMode="auto">
          <a:xfrm>
            <a:off x="2276629" y="5578540"/>
            <a:ext cx="96655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ector de Seta Reta 56"/>
          <p:cNvCxnSpPr/>
          <p:nvPr/>
        </p:nvCxnSpPr>
        <p:spPr bwMode="auto">
          <a:xfrm flipV="1">
            <a:off x="4205773" y="5549605"/>
            <a:ext cx="817717" cy="239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ector de Seta Reta 57"/>
          <p:cNvCxnSpPr/>
          <p:nvPr/>
        </p:nvCxnSpPr>
        <p:spPr bwMode="auto">
          <a:xfrm flipV="1">
            <a:off x="6036700" y="5534063"/>
            <a:ext cx="992497" cy="1276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CaixaDeTexto 72"/>
          <p:cNvSpPr txBox="1"/>
          <p:nvPr/>
        </p:nvSpPr>
        <p:spPr>
          <a:xfrm>
            <a:off x="2860590" y="5808266"/>
            <a:ext cx="356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Desenvolvimento Emergencial</a:t>
            </a:r>
          </a:p>
        </p:txBody>
      </p:sp>
    </p:spTree>
    <p:extLst>
      <p:ext uri="{BB962C8B-B14F-4D97-AF65-F5344CB8AC3E}">
        <p14:creationId xmlns:p14="http://schemas.microsoft.com/office/powerpoint/2010/main" val="191026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9992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744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Ferramentas Adicionais: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1268" y="2473720"/>
            <a:ext cx="3757489" cy="2126415"/>
          </a:xfrm>
          <a:noFill/>
          <a:ln/>
        </p:spPr>
        <p:txBody>
          <a:bodyPr>
            <a:noAutofit/>
          </a:bodyPr>
          <a:lstStyle/>
          <a:p>
            <a:pPr marL="514350" indent="-514350" algn="l" eaLnBrk="0" hangingPunct="0">
              <a:lnSpc>
                <a:spcPct val="140000"/>
              </a:lnSpc>
              <a:buFont typeface="+mj-lt"/>
              <a:buAutoNum type="arabicPeriod"/>
            </a:pPr>
            <a:r>
              <a:rPr lang="pt-BR" altLang="pt-BR" sz="2800" b="1" dirty="0">
                <a:solidFill>
                  <a:srgbClr val="97333D"/>
                </a:solidFill>
              </a:rPr>
              <a:t>VERSAO</a:t>
            </a:r>
          </a:p>
          <a:p>
            <a:pPr marL="514350" indent="-514350" algn="l" eaLnBrk="0" hangingPunct="0">
              <a:lnSpc>
                <a:spcPct val="140000"/>
              </a:lnSpc>
              <a:buFont typeface="+mj-lt"/>
              <a:buAutoNum type="arabicPeriod"/>
            </a:pPr>
            <a:r>
              <a:rPr lang="pt-BR" altLang="pt-BR" sz="2800" b="1" dirty="0">
                <a:solidFill>
                  <a:srgbClr val="97333D"/>
                </a:solidFill>
              </a:rPr>
              <a:t>CATALOGO</a:t>
            </a:r>
          </a:p>
          <a:p>
            <a:pPr marL="514350" indent="-514350" algn="l" eaLnBrk="0" hangingPunct="0">
              <a:lnSpc>
                <a:spcPct val="140000"/>
              </a:lnSpc>
              <a:buFont typeface="+mj-lt"/>
              <a:buAutoNum type="arabicPeriod"/>
            </a:pPr>
            <a:r>
              <a:rPr lang="pt-BR" altLang="pt-BR" sz="2800" b="1" dirty="0">
                <a:solidFill>
                  <a:srgbClr val="97333D"/>
                </a:solidFill>
              </a:rPr>
              <a:t>COMPARA</a:t>
            </a:r>
          </a:p>
        </p:txBody>
      </p:sp>
    </p:spTree>
    <p:extLst>
      <p:ext uri="{BB962C8B-B14F-4D97-AF65-F5344CB8AC3E}">
        <p14:creationId xmlns:p14="http://schemas.microsoft.com/office/powerpoint/2010/main" val="25000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97762" y="133549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538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O Futuro: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1268" y="2473720"/>
            <a:ext cx="3741663" cy="2168618"/>
          </a:xfrm>
          <a:noFill/>
          <a:ln/>
        </p:spPr>
        <p:txBody>
          <a:bodyPr>
            <a:noAutofit/>
          </a:bodyPr>
          <a:lstStyle/>
          <a:p>
            <a:pPr marL="514350" indent="-514350" algn="l" eaLnBrk="0" hangingPunct="0">
              <a:lnSpc>
                <a:spcPct val="140000"/>
              </a:lnSpc>
              <a:buFont typeface="+mj-lt"/>
              <a:buAutoNum type="arabicPeriod"/>
            </a:pPr>
            <a:r>
              <a:rPr lang="pt-BR" altLang="pt-BR" sz="2800" b="1" dirty="0">
                <a:solidFill>
                  <a:srgbClr val="97333D"/>
                </a:solidFill>
              </a:rPr>
              <a:t>Natural ONE</a:t>
            </a:r>
          </a:p>
          <a:p>
            <a:pPr marL="971550" lvl="1" indent="-514350" algn="l" eaLnBrk="0" hangingPunct="0">
              <a:lnSpc>
                <a:spcPct val="140000"/>
              </a:lnSpc>
              <a:buFont typeface="+mj-lt"/>
              <a:buAutoNum type="romanUcPeriod"/>
            </a:pPr>
            <a:r>
              <a:rPr lang="pt-BR" altLang="pt-BR" sz="2800" b="1" dirty="0">
                <a:solidFill>
                  <a:srgbClr val="97333D"/>
                </a:solidFill>
              </a:rPr>
              <a:t>GIT</a:t>
            </a:r>
          </a:p>
          <a:p>
            <a:pPr marL="971550" lvl="1" indent="-514350" algn="l" eaLnBrk="0" hangingPunct="0">
              <a:lnSpc>
                <a:spcPct val="140000"/>
              </a:lnSpc>
              <a:buFont typeface="+mj-lt"/>
              <a:buAutoNum type="romanUcPeriod"/>
            </a:pPr>
            <a:r>
              <a:rPr lang="pt-BR" altLang="pt-BR" sz="2800" b="1" dirty="0">
                <a:solidFill>
                  <a:srgbClr val="97333D"/>
                </a:solidFill>
              </a:rPr>
              <a:t>JENKINS</a:t>
            </a:r>
          </a:p>
          <a:p>
            <a:pPr marL="514350" indent="-514350" algn="l" eaLnBrk="0" hangingPunct="0">
              <a:lnSpc>
                <a:spcPct val="140000"/>
              </a:lnSpc>
              <a:buFont typeface="+mj-lt"/>
              <a:buAutoNum type="arabicPeriod"/>
            </a:pPr>
            <a:endParaRPr lang="pt-BR" altLang="pt-BR" sz="2800" b="1" dirty="0">
              <a:solidFill>
                <a:srgbClr val="9733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3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97762" y="133549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1268" y="2473720"/>
            <a:ext cx="3741663" cy="2168618"/>
          </a:xfrm>
          <a:noFill/>
          <a:ln/>
        </p:spPr>
        <p:txBody>
          <a:bodyPr>
            <a:noAutofit/>
          </a:bodyPr>
          <a:lstStyle/>
          <a:p>
            <a:pPr algn="l" eaLnBrk="0" hangingPunct="0">
              <a:lnSpc>
                <a:spcPct val="140000"/>
              </a:lnSpc>
            </a:pPr>
            <a:r>
              <a:rPr lang="pt-BR" altLang="pt-BR" sz="2800" b="1" dirty="0">
                <a:solidFill>
                  <a:srgbClr val="97333D"/>
                </a:solidFill>
              </a:rPr>
              <a:t>Dúvidas e debates</a:t>
            </a:r>
          </a:p>
        </p:txBody>
      </p:sp>
    </p:spTree>
    <p:extLst>
      <p:ext uri="{BB962C8B-B14F-4D97-AF65-F5344CB8AC3E}">
        <p14:creationId xmlns:p14="http://schemas.microsoft.com/office/powerpoint/2010/main" val="10177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90" y="2968966"/>
            <a:ext cx="3833621" cy="9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" y="324611"/>
            <a:ext cx="6693234" cy="22779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44" y="6236208"/>
            <a:ext cx="2322008" cy="491854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452427" y="3128672"/>
            <a:ext cx="8860555" cy="221705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</a:p>
          <a:p>
            <a:pPr lvl="0" algn="just">
              <a:defRPr/>
            </a:pPr>
            <a:endParaRPr lang="pt-BR" b="1" dirty="0">
              <a:solidFill>
                <a:srgbClr val="97333D"/>
              </a:solidFill>
            </a:endParaRPr>
          </a:p>
          <a:p>
            <a:pPr lvl="0" algn="just">
              <a:defRPr/>
            </a:pPr>
            <a:r>
              <a:rPr lang="pt-BR" sz="1200" b="1" dirty="0">
                <a:solidFill>
                  <a:srgbClr val="97333D"/>
                </a:solidFill>
              </a:rPr>
              <a:t>					</a:t>
            </a:r>
            <a:r>
              <a:rPr lang="pt-BR" sz="1600" b="1" dirty="0">
                <a:solidFill>
                  <a:srgbClr val="97333D"/>
                </a:solidFill>
              </a:rPr>
              <a:t>Tutor: Davidson Alves Maciel</a:t>
            </a:r>
          </a:p>
          <a:p>
            <a:pPr lvl="0" algn="just">
              <a:defRPr/>
            </a:pPr>
            <a:r>
              <a:rPr lang="pt-BR" sz="1200" b="1" dirty="0">
                <a:solidFill>
                  <a:srgbClr val="97333D"/>
                </a:solidFill>
              </a:rPr>
              <a:t>					davidson@prodemge.gov.br</a:t>
            </a:r>
          </a:p>
        </p:txBody>
      </p:sp>
    </p:spTree>
    <p:extLst>
      <p:ext uri="{BB962C8B-B14F-4D97-AF65-F5344CB8AC3E}">
        <p14:creationId xmlns:p14="http://schemas.microsoft.com/office/powerpoint/2010/main" val="39645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4350" y="1376363"/>
            <a:ext cx="82184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CC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/>
            <a:r>
              <a:rPr lang="pt-BR" b="1" dirty="0">
                <a:solidFill>
                  <a:srgbClr val="97333D"/>
                </a:solidFill>
                <a:latin typeface="+mn-lt"/>
              </a:rPr>
              <a:t>Aquisição de Software de mercado versus ferramentas desenvolvidas pelos analistas da PRODEMGE.</a:t>
            </a:r>
          </a:p>
          <a:p>
            <a:pPr lvl="0"/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Ferramentas de mercado e os requisitos da PRODEMGE</a:t>
            </a:r>
          </a:p>
          <a:p>
            <a:pPr marL="1085850" lvl="1" indent="-51435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A manutenção e correção das ferramentas desenvolvidas na PRODEMGE</a:t>
            </a:r>
          </a:p>
          <a:p>
            <a:pPr marL="1085850" lvl="1" indent="-51435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Custo versus benefício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01362" y="738096"/>
            <a:ext cx="244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97333D"/>
                </a:solidFill>
              </a:rPr>
              <a:t>A Polêmica Histórica:</a:t>
            </a:r>
            <a:endParaRPr lang="pt-BR" sz="2800" b="1" dirty="0">
              <a:solidFill>
                <a:srgbClr val="40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32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2" y="738096"/>
            <a:ext cx="244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97333D"/>
                </a:solidFill>
              </a:rPr>
              <a:t>Exemplos:</a:t>
            </a:r>
            <a:endParaRPr lang="pt-BR" sz="2800" b="1" dirty="0">
              <a:solidFill>
                <a:srgbClr val="40305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1355" y="1481870"/>
            <a:ext cx="1069708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CC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Natural AF ou Natural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Advanced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Facilities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 </a:t>
            </a:r>
          </a:p>
          <a:p>
            <a:pPr marL="1657350" lvl="2" indent="-514350">
              <a:buFont typeface="+mj-lt"/>
              <a:buAutoNum type="romanU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657350" lvl="2" indent="-514350">
              <a:buFont typeface="+mj-lt"/>
              <a:buAutoNum type="romanU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Natural Security versus o sistema LSEG e alteração do comando LOGON.</a:t>
            </a:r>
          </a:p>
          <a:p>
            <a:pPr marL="1657350" lvl="2" indent="-514350">
              <a:buFont typeface="+mj-lt"/>
              <a:buAutoNum type="romanU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657350" lvl="2" indent="-514350">
              <a:buFont typeface="+mj-lt"/>
              <a:buAutoNum type="romanU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Impressão Natural via DEFINE PRINTER versus sistema controle TERMINAL/IMPRESSORA e o programa PGP0481N.</a:t>
            </a:r>
          </a:p>
          <a:p>
            <a:pPr marL="1085850" lvl="1" indent="-51435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IBM Security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zSecure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 Manager for RACF z/VM versus ADSEG – Sistema </a:t>
            </a:r>
            <a:r>
              <a:rPr lang="pt-BR" b="1">
                <a:solidFill>
                  <a:srgbClr val="97333D"/>
                </a:solidFill>
                <a:latin typeface="+mn-lt"/>
              </a:rPr>
              <a:t>de Administração 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Descentralizada de Segurança</a:t>
            </a:r>
          </a:p>
          <a:p>
            <a:pPr marL="1085850" lvl="1" indent="-51435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Extratores e sistema de tratamento de dados do SMF </a:t>
            </a:r>
          </a:p>
          <a:p>
            <a:pPr lvl="1"/>
            <a:r>
              <a:rPr lang="pt-BR" b="1" dirty="0">
                <a:solidFill>
                  <a:srgbClr val="97333D"/>
                </a:solidFill>
                <a:latin typeface="+mn-lt"/>
              </a:rPr>
              <a:t>	     versus sistema PQAB</a:t>
            </a:r>
          </a:p>
        </p:txBody>
      </p:sp>
    </p:spTree>
    <p:extLst>
      <p:ext uri="{BB962C8B-B14F-4D97-AF65-F5344CB8AC3E}">
        <p14:creationId xmlns:p14="http://schemas.microsoft.com/office/powerpoint/2010/main" val="350127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2" y="738096"/>
            <a:ext cx="244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97333D"/>
                </a:solidFill>
              </a:rPr>
              <a:t>Exemplos:</a:t>
            </a:r>
            <a:endParaRPr lang="pt-BR" sz="2800" b="1" dirty="0">
              <a:solidFill>
                <a:srgbClr val="40305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1356" y="1481870"/>
            <a:ext cx="8218488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CC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endParaRPr lang="pt-BR" sz="2000" b="1" dirty="0">
              <a:solidFill>
                <a:schemeClr val="bg1"/>
              </a:solidFill>
            </a:endParaRPr>
          </a:p>
          <a:p>
            <a:pPr marL="1085850" lvl="1" indent="-514350">
              <a:buFont typeface="+mj-lt"/>
              <a:buAutoNum type="arabicPeriod" startAt="4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Monitoramento do consumo Mainframe – GPD </a:t>
            </a:r>
          </a:p>
          <a:p>
            <a:pPr marL="1085850" lvl="1" indent="-514350">
              <a:buFont typeface="+mj-lt"/>
              <a:buAutoNum type="arabicPeriod" startAt="5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 startAt="5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Serviços de BROKER RPC versus sistema de administração de serviços de BROKER ACI</a:t>
            </a:r>
          </a:p>
          <a:p>
            <a:pPr marL="1085850" lvl="1" indent="-514350">
              <a:buFont typeface="+mj-lt"/>
              <a:buAutoNum type="arabicPeriod" startAt="5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 startAt="5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Virtual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Machine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 (VM) ou CA-ROSCOE versus SEDNA</a:t>
            </a:r>
          </a:p>
          <a:p>
            <a:pPr marL="1085850" lvl="1" indent="-514350">
              <a:buFont typeface="+mj-lt"/>
              <a:buAutoNum type="arabicPeriod" startAt="5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85850" lvl="1" indent="-514350">
              <a:buFont typeface="+mj-lt"/>
              <a:buAutoNum type="arabicPeriod" startAt="5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CA 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Endevor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 Software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Change</a:t>
            </a:r>
            <a:r>
              <a:rPr lang="pt-BR" b="1" dirty="0">
                <a:solidFill>
                  <a:srgbClr val="97333D"/>
                </a:solidFill>
                <a:latin typeface="+mn-lt"/>
              </a:rPr>
              <a:t> Manager versus PACOTE</a:t>
            </a:r>
          </a:p>
        </p:txBody>
      </p:sp>
    </p:spTree>
    <p:extLst>
      <p:ext uri="{BB962C8B-B14F-4D97-AF65-F5344CB8AC3E}">
        <p14:creationId xmlns:p14="http://schemas.microsoft.com/office/powerpoint/2010/main" val="28457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53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Histórico: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6631" y="1763309"/>
            <a:ext cx="970115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CC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APOIO – transferências de objetos NATURAL antes do</a:t>
            </a:r>
          </a:p>
          <a:p>
            <a:pPr marL="1028700" lvl="1" indent="-45720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CA-HARVEST (CA-SCM) – Anos 2006 a 2008: A experiência com NATURAL LINUX</a:t>
            </a:r>
          </a:p>
          <a:p>
            <a:pPr marL="1028700" lvl="1" indent="-45720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Primeiro semestre de 2012 – Palestra sobre o CA </a:t>
            </a:r>
            <a:r>
              <a:rPr lang="pt-BR" b="1" dirty="0" err="1">
                <a:solidFill>
                  <a:srgbClr val="97333D"/>
                </a:solidFill>
                <a:latin typeface="+mn-lt"/>
              </a:rPr>
              <a:t>Endevor</a:t>
            </a: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Início de 2012 – Segregação dos ambientes – DESENV, HOMO e PRODUÇÃO</a:t>
            </a:r>
          </a:p>
          <a:p>
            <a:pPr marL="1028700" lvl="1" indent="-457200">
              <a:buFont typeface="+mj-lt"/>
              <a:buAutoNum type="arabicPeriod"/>
            </a:pPr>
            <a:endParaRPr lang="pt-BR" b="1" dirty="0">
              <a:solidFill>
                <a:srgbClr val="97333D"/>
              </a:solidFill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pt-BR" b="1" dirty="0">
                <a:solidFill>
                  <a:srgbClr val="97333D"/>
                </a:solidFill>
              </a:rPr>
              <a:t>Julho 2012 – protótipo do PACOTE exclusivo para o SISAP</a:t>
            </a:r>
          </a:p>
          <a:p>
            <a:pPr marL="1028700" lvl="1" indent="-457200">
              <a:buFont typeface="+mj-lt"/>
              <a:buAutoNum type="arabicPeriod"/>
            </a:pPr>
            <a:endParaRPr lang="pt-BR" sz="2000" b="1" dirty="0">
              <a:solidFill>
                <a:srgbClr val="97333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59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53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Histórico: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5084" y="1300174"/>
            <a:ext cx="97626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CC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028700" lvl="1" indent="-457200">
              <a:buFont typeface="+mj-lt"/>
              <a:buAutoNum type="arabicPeriod" startAt="6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Março 2013 – PACOTE para todos os sistemas</a:t>
            </a:r>
          </a:p>
          <a:p>
            <a:pPr marL="1028700" lvl="1" indent="-457200">
              <a:buFont typeface="+mj-lt"/>
              <a:buAutoNum type="arabicPeriod" startAt="6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 startAt="6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Março 2013 – reunião com analistas de desenvolvimento</a:t>
            </a:r>
          </a:p>
          <a:p>
            <a:pPr marL="1657350" lvl="2" indent="-514350">
              <a:buFont typeface="+mj-lt"/>
              <a:buAutoNum type="romanU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657350" lvl="2" indent="-514350">
              <a:buFont typeface="+mj-lt"/>
              <a:buAutoNum type="romanU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O PACOTE pertence ao seu dono e só esse pode operá-lo</a:t>
            </a:r>
          </a:p>
          <a:p>
            <a:pPr marL="1657350" lvl="2" indent="-514350">
              <a:buFont typeface="+mj-lt"/>
              <a:buAutoNum type="romanUcPeriod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657350" lvl="2" indent="-514350">
              <a:buFont typeface="+mj-lt"/>
              <a:buAutoNum type="romanUcPeriod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Um objeto não pode estar em dois PACOTES ativos – NÃO ao desenvolvimento concorrente</a:t>
            </a:r>
          </a:p>
          <a:p>
            <a:pPr marL="1028700" lvl="1" indent="-457200">
              <a:buFont typeface="+mj-lt"/>
              <a:buAutoNum type="arabicPeriod" startAt="6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 startAt="6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Ainda em 2013 – analistas de desenvolvimento não promovem para PRODUÇÃO</a:t>
            </a:r>
          </a:p>
          <a:p>
            <a:pPr marL="1028700" lvl="1" indent="-457200">
              <a:buFont typeface="+mj-lt"/>
              <a:buAutoNum type="arabicPeriod" startAt="6"/>
            </a:pPr>
            <a:endParaRPr lang="pt-BR" b="1" dirty="0">
              <a:solidFill>
                <a:srgbClr val="97333D"/>
              </a:solidFill>
              <a:latin typeface="+mn-lt"/>
            </a:endParaRPr>
          </a:p>
          <a:p>
            <a:pPr marL="1028700" lvl="1" indent="-457200">
              <a:buFont typeface="+mj-lt"/>
              <a:buAutoNum type="arabicPeriod" startAt="6"/>
            </a:pPr>
            <a:r>
              <a:rPr lang="pt-BR" b="1" dirty="0">
                <a:solidFill>
                  <a:srgbClr val="97333D"/>
                </a:solidFill>
                <a:latin typeface="+mn-lt"/>
              </a:rPr>
              <a:t>Em 2014 – vinculação da RDM</a:t>
            </a:r>
          </a:p>
        </p:txBody>
      </p:sp>
    </p:spTree>
    <p:extLst>
      <p:ext uri="{BB962C8B-B14F-4D97-AF65-F5344CB8AC3E}">
        <p14:creationId xmlns:p14="http://schemas.microsoft.com/office/powerpoint/2010/main" val="151756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47828" y="133549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608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Ciclo de Vida: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37" name="Retângulo 36"/>
          <p:cNvSpPr/>
          <p:nvPr/>
        </p:nvSpPr>
        <p:spPr bwMode="auto">
          <a:xfrm>
            <a:off x="825191" y="2963765"/>
            <a:ext cx="1003610" cy="4596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825191" y="2914377"/>
            <a:ext cx="10036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 err="1"/>
              <a:t>Desenv</a:t>
            </a:r>
            <a:endParaRPr lang="pt-BR" sz="2000" dirty="0"/>
          </a:p>
        </p:txBody>
      </p:sp>
      <p:sp>
        <p:nvSpPr>
          <p:cNvPr id="39" name="Retângulo 38"/>
          <p:cNvSpPr/>
          <p:nvPr/>
        </p:nvSpPr>
        <p:spPr bwMode="auto">
          <a:xfrm>
            <a:off x="7343079" y="2945234"/>
            <a:ext cx="1003610" cy="4596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Retângulo 39"/>
          <p:cNvSpPr/>
          <p:nvPr/>
        </p:nvSpPr>
        <p:spPr bwMode="auto">
          <a:xfrm>
            <a:off x="5184390" y="2961305"/>
            <a:ext cx="1003610" cy="4596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1" name="Retângulo 40"/>
          <p:cNvSpPr/>
          <p:nvPr/>
        </p:nvSpPr>
        <p:spPr bwMode="auto">
          <a:xfrm>
            <a:off x="2983880" y="2961305"/>
            <a:ext cx="1003610" cy="4596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2" name="Retângulo 41"/>
          <p:cNvSpPr/>
          <p:nvPr/>
        </p:nvSpPr>
        <p:spPr bwMode="auto">
          <a:xfrm>
            <a:off x="1766999" y="4229029"/>
            <a:ext cx="1388796" cy="47678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43" name="Conector de Seta Reta 42"/>
          <p:cNvCxnSpPr/>
          <p:nvPr/>
        </p:nvCxnSpPr>
        <p:spPr bwMode="auto">
          <a:xfrm>
            <a:off x="1828801" y="3114432"/>
            <a:ext cx="11550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ector de Seta Reta 43"/>
          <p:cNvCxnSpPr/>
          <p:nvPr/>
        </p:nvCxnSpPr>
        <p:spPr bwMode="auto">
          <a:xfrm>
            <a:off x="3987490" y="3135783"/>
            <a:ext cx="11550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ector de Seta Reta 44"/>
          <p:cNvCxnSpPr/>
          <p:nvPr/>
        </p:nvCxnSpPr>
        <p:spPr bwMode="auto">
          <a:xfrm>
            <a:off x="6188000" y="3135783"/>
            <a:ext cx="11550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ector de Seta Reta 45"/>
          <p:cNvCxnSpPr/>
          <p:nvPr/>
        </p:nvCxnSpPr>
        <p:spPr bwMode="auto">
          <a:xfrm flipH="1">
            <a:off x="1828801" y="3314487"/>
            <a:ext cx="11550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4014440" y="3314487"/>
            <a:ext cx="11550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CaixaDeTexto 47"/>
          <p:cNvSpPr txBox="1"/>
          <p:nvPr/>
        </p:nvSpPr>
        <p:spPr>
          <a:xfrm>
            <a:off x="5150462" y="2945234"/>
            <a:ext cx="10375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 err="1"/>
              <a:t>PreProd</a:t>
            </a:r>
            <a:endParaRPr lang="pt-BR" sz="20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991774" y="2955494"/>
            <a:ext cx="10036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Homo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7301475" y="2975009"/>
            <a:ext cx="1290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Produção</a:t>
            </a:r>
          </a:p>
        </p:txBody>
      </p:sp>
      <p:sp>
        <p:nvSpPr>
          <p:cNvPr id="51" name="Retângulo 50"/>
          <p:cNvSpPr/>
          <p:nvPr/>
        </p:nvSpPr>
        <p:spPr bwMode="auto">
          <a:xfrm>
            <a:off x="6043962" y="4223119"/>
            <a:ext cx="1494263" cy="128514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129902" y="4223119"/>
            <a:ext cx="13465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800" dirty="0"/>
              <a:t>PRE-W.BIN</a:t>
            </a:r>
          </a:p>
          <a:p>
            <a:pPr algn="l"/>
            <a:r>
              <a:rPr lang="pt-BR" sz="1800" dirty="0"/>
              <a:t>PRE-E.BIN</a:t>
            </a:r>
          </a:p>
          <a:p>
            <a:pPr algn="l"/>
            <a:r>
              <a:rPr lang="pt-BR" sz="1800" dirty="0"/>
              <a:t>PRE-E.SCN</a:t>
            </a:r>
          </a:p>
          <a:p>
            <a:pPr algn="l"/>
            <a:r>
              <a:rPr lang="pt-BR" sz="1800" dirty="0"/>
              <a:t>PRE-E.TRN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913609" y="4297488"/>
            <a:ext cx="14942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pt-BR" sz="1800" dirty="0"/>
              <a:t>WAIT BIND</a:t>
            </a:r>
          </a:p>
          <a:p>
            <a:pPr algn="l"/>
            <a:r>
              <a:rPr lang="pt-BR" sz="1800" dirty="0"/>
              <a:t>ERRO BIND</a:t>
            </a:r>
          </a:p>
          <a:p>
            <a:pPr algn="l"/>
            <a:r>
              <a:rPr lang="pt-BR" sz="1800" dirty="0"/>
              <a:t>ERRO SCAN</a:t>
            </a:r>
          </a:p>
          <a:p>
            <a:pPr algn="l"/>
            <a:r>
              <a:rPr lang="pt-BR" sz="1800" dirty="0"/>
              <a:t>ERRO TRN</a:t>
            </a:r>
          </a:p>
        </p:txBody>
      </p:sp>
      <p:sp>
        <p:nvSpPr>
          <p:cNvPr id="54" name="Retângulo 53"/>
          <p:cNvSpPr/>
          <p:nvPr/>
        </p:nvSpPr>
        <p:spPr bwMode="auto">
          <a:xfrm>
            <a:off x="3913609" y="4232127"/>
            <a:ext cx="1494263" cy="128514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766999" y="4223119"/>
            <a:ext cx="138879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ERRO</a:t>
            </a:r>
            <a:r>
              <a:rPr lang="pt-BR" sz="2000" dirty="0"/>
              <a:t> TRN</a:t>
            </a:r>
          </a:p>
        </p:txBody>
      </p:sp>
      <p:cxnSp>
        <p:nvCxnSpPr>
          <p:cNvPr id="56" name="Conector reto 55"/>
          <p:cNvCxnSpPr/>
          <p:nvPr/>
        </p:nvCxnSpPr>
        <p:spPr bwMode="auto">
          <a:xfrm>
            <a:off x="970156" y="3420965"/>
            <a:ext cx="0" cy="110643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ector de Seta Reta 56"/>
          <p:cNvCxnSpPr/>
          <p:nvPr/>
        </p:nvCxnSpPr>
        <p:spPr bwMode="auto">
          <a:xfrm>
            <a:off x="970156" y="4527395"/>
            <a:ext cx="79684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ector de Seta Reta 57"/>
          <p:cNvCxnSpPr/>
          <p:nvPr/>
        </p:nvCxnSpPr>
        <p:spPr bwMode="auto">
          <a:xfrm flipH="1" flipV="1">
            <a:off x="1561170" y="3420965"/>
            <a:ext cx="546410" cy="80215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ector reto 58"/>
          <p:cNvCxnSpPr>
            <a:stCxn id="41" idx="2"/>
          </p:cNvCxnSpPr>
          <p:nvPr/>
        </p:nvCxnSpPr>
        <p:spPr bwMode="auto">
          <a:xfrm>
            <a:off x="3485685" y="3420965"/>
            <a:ext cx="4646" cy="17085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Conector de Seta Reta 59"/>
          <p:cNvCxnSpPr/>
          <p:nvPr/>
        </p:nvCxnSpPr>
        <p:spPr bwMode="auto">
          <a:xfrm>
            <a:off x="3485685" y="5129561"/>
            <a:ext cx="427924" cy="1115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ector de Seta Reta 60"/>
          <p:cNvCxnSpPr/>
          <p:nvPr/>
        </p:nvCxnSpPr>
        <p:spPr bwMode="auto">
          <a:xfrm flipH="1" flipV="1">
            <a:off x="3913609" y="3420965"/>
            <a:ext cx="457669" cy="81116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ector reto 61"/>
          <p:cNvCxnSpPr>
            <a:stCxn id="40" idx="2"/>
          </p:cNvCxnSpPr>
          <p:nvPr/>
        </p:nvCxnSpPr>
        <p:spPr bwMode="auto">
          <a:xfrm>
            <a:off x="5686195" y="3420965"/>
            <a:ext cx="12078" cy="17085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ector de Seta Reta 62"/>
          <p:cNvCxnSpPr/>
          <p:nvPr/>
        </p:nvCxnSpPr>
        <p:spPr bwMode="auto">
          <a:xfrm>
            <a:off x="5686195" y="5129561"/>
            <a:ext cx="357767" cy="1115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onector de Seta Reta 63"/>
          <p:cNvCxnSpPr/>
          <p:nvPr/>
        </p:nvCxnSpPr>
        <p:spPr bwMode="auto">
          <a:xfrm flipH="1" flipV="1">
            <a:off x="5965902" y="3420965"/>
            <a:ext cx="591015" cy="80215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CaixaDeTexto 65"/>
          <p:cNvSpPr txBox="1"/>
          <p:nvPr/>
        </p:nvSpPr>
        <p:spPr>
          <a:xfrm>
            <a:off x="5965902" y="1720976"/>
            <a:ext cx="13355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GP20DTRN</a:t>
            </a:r>
          </a:p>
        </p:txBody>
      </p:sp>
      <p:cxnSp>
        <p:nvCxnSpPr>
          <p:cNvPr id="68" name="Conector de Seta Reta 67"/>
          <p:cNvCxnSpPr>
            <a:stCxn id="66" idx="2"/>
          </p:cNvCxnSpPr>
          <p:nvPr/>
        </p:nvCxnSpPr>
        <p:spPr>
          <a:xfrm flipH="1">
            <a:off x="6633688" y="2121086"/>
            <a:ext cx="1" cy="1014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4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55448" y="137160"/>
            <a:ext cx="11896344" cy="6590902"/>
          </a:xfrm>
          <a:prstGeom prst="roundRect">
            <a:avLst>
              <a:gd name="adj" fmla="val 1961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8792" y="237573"/>
            <a:ext cx="117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7333D"/>
                </a:solidFill>
              </a:rPr>
              <a:t>Ferramentas desenvolvidas e mantidas pela PRODEMGE para Administração do Mainframe</a:t>
            </a:r>
            <a:endParaRPr lang="pt-BR" sz="2800" b="1" dirty="0">
              <a:solidFill>
                <a:srgbClr val="403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7" y="6055250"/>
            <a:ext cx="2322008" cy="4918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01361" y="738096"/>
            <a:ext cx="53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7333D"/>
                </a:solidFill>
              </a:rPr>
              <a:t>FERRAMENTA PACOTE – Histórico:</a:t>
            </a:r>
            <a:endParaRPr lang="pt-BR" sz="3600" b="1" dirty="0">
              <a:solidFill>
                <a:srgbClr val="40305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899" y="1494262"/>
            <a:ext cx="10942347" cy="4560988"/>
          </a:xfrm>
          <a:noFill/>
          <a:ln/>
        </p:spPr>
        <p:txBody>
          <a:bodyPr numCol="2">
            <a:normAutofit/>
          </a:bodyPr>
          <a:lstStyle/>
          <a:p>
            <a:pPr algn="l"/>
            <a:r>
              <a:rPr lang="pt-BR" b="1" dirty="0">
                <a:solidFill>
                  <a:srgbClr val="97333D"/>
                </a:solidFill>
              </a:rPr>
              <a:t>08 - FALHA BIND - VEJA VW02 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12 - FALTA STOW C/ XREF FORCE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44 - ERRO TRANS-TENTE DE NOVO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46 - SCAN NO BIND - DELETADO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82 - TRANSFERENCIA SUBMETIDA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83 - TRANSF E BIND SUBMETIDOS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84 - TRANSF E SYST SUBMETIDOS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85 - TRN, BIND/SYST SUBMETIDO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88 - TRANSF - FALTA BIND    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89 - TRANSF - FALTA BIND/SYST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93 - TRANSFERIDO COM SUCESSO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94 - TRANSFERIDO BIND/SYSTEM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95 - TRANSFERIDO E BINDADO  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96 - VERSÃO -1 RETORNADA    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97 - PACOTE RETORNADO        </a:t>
            </a:r>
          </a:p>
          <a:p>
            <a:pPr algn="l"/>
            <a:r>
              <a:rPr lang="pt-BR" b="1" dirty="0">
                <a:solidFill>
                  <a:srgbClr val="97333D"/>
                </a:solidFill>
              </a:rPr>
              <a:t>98 - PACOTE RETORNADO        </a:t>
            </a:r>
          </a:p>
          <a:p>
            <a:pPr algn="l" eaLnBrk="0" hangingPunct="0">
              <a:lnSpc>
                <a:spcPct val="140000"/>
              </a:lnSpc>
            </a:pPr>
            <a:endParaRPr lang="pt-BR" altLang="pt-BR" sz="2000" b="1" dirty="0">
              <a:solidFill>
                <a:srgbClr val="9733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70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769</Words>
  <Application>Microsoft Office PowerPoint</Application>
  <PresentationFormat>Widescreen</PresentationFormat>
  <Paragraphs>162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p061101</dc:creator>
  <cp:lastModifiedBy>p027719</cp:lastModifiedBy>
  <cp:revision>74</cp:revision>
  <dcterms:created xsi:type="dcterms:W3CDTF">2022-03-23T19:00:34Z</dcterms:created>
  <dcterms:modified xsi:type="dcterms:W3CDTF">2022-05-18T15:06:51Z</dcterms:modified>
</cp:coreProperties>
</file>