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313" r:id="rId2"/>
    <p:sldId id="352" r:id="rId3"/>
    <p:sldId id="354" r:id="rId4"/>
    <p:sldId id="353" r:id="rId5"/>
    <p:sldId id="339" r:id="rId6"/>
    <p:sldId id="315" r:id="rId7"/>
    <p:sldId id="341" r:id="rId8"/>
    <p:sldId id="342" r:id="rId9"/>
    <p:sldId id="344" r:id="rId10"/>
    <p:sldId id="347" r:id="rId11"/>
    <p:sldId id="346" r:id="rId12"/>
    <p:sldId id="343" r:id="rId13"/>
    <p:sldId id="348" r:id="rId14"/>
    <p:sldId id="349" r:id="rId15"/>
    <p:sldId id="350" r:id="rId16"/>
    <p:sldId id="351" r:id="rId17"/>
    <p:sldId id="355" r:id="rId18"/>
    <p:sldId id="356" r:id="rId19"/>
    <p:sldId id="27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Algerian" panose="04020705040A02060702" pitchFamily="82" charset="0"/>
      <p:regular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2" roundtripDataSignature="AMtx7mgPl0PekFICRIgaxRmBxIUsKol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0000"/>
    <a:srgbClr val="FFFFFF"/>
    <a:srgbClr val="008080"/>
    <a:srgbClr val="FF7C80"/>
    <a:srgbClr val="FF5050"/>
    <a:srgbClr val="666633"/>
    <a:srgbClr val="333300"/>
    <a:srgbClr val="FF9999"/>
    <a:srgbClr val="C33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7488A-12E9-4CA2-ABCC-8431731340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0A332A-F280-4CD0-A3B2-C6AD1C50D30B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bg2"/>
              </a:solidFill>
            </a:rPr>
            <a:t>b) Formato de uma instrução JCL; </a:t>
          </a:r>
          <a:endParaRPr lang="pt-BR" dirty="0">
            <a:solidFill>
              <a:schemeClr val="bg2"/>
            </a:solidFill>
          </a:endParaRPr>
        </a:p>
      </dgm:t>
    </dgm:pt>
    <dgm:pt modelId="{E20153FB-622B-4134-8E5C-5965F783EDF2}" type="parTrans" cxnId="{E2A64C9A-9FE1-4DF2-A9F6-A660C8F9CF81}">
      <dgm:prSet/>
      <dgm:spPr/>
      <dgm:t>
        <a:bodyPr/>
        <a:lstStyle/>
        <a:p>
          <a:endParaRPr lang="pt-BR"/>
        </a:p>
      </dgm:t>
    </dgm:pt>
    <dgm:pt modelId="{ED2E67A8-1DFA-4CA9-8E8A-F68BE24F5137}" type="sibTrans" cxnId="{E2A64C9A-9FE1-4DF2-A9F6-A660C8F9CF81}">
      <dgm:prSet/>
      <dgm:spPr/>
      <dgm:t>
        <a:bodyPr/>
        <a:lstStyle/>
        <a:p>
          <a:endParaRPr lang="pt-BR"/>
        </a:p>
      </dgm:t>
    </dgm:pt>
    <dgm:pt modelId="{A2DF3073-8068-4B79-B379-CF2E706994E1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 smtClean="0">
              <a:solidFill>
                <a:schemeClr val="bg2"/>
              </a:solidFill>
            </a:rPr>
            <a:t>e) </a:t>
          </a:r>
          <a:r>
            <a:rPr lang="pt-BR" b="0" i="0" dirty="0" err="1" smtClean="0">
              <a:solidFill>
                <a:schemeClr val="bg2"/>
              </a:solidFill>
            </a:rPr>
            <a:t>Sysout</a:t>
          </a:r>
          <a:r>
            <a:rPr lang="pt-BR" b="0" i="0" dirty="0" smtClean="0">
              <a:solidFill>
                <a:schemeClr val="bg2"/>
              </a:solidFill>
            </a:rPr>
            <a:t>: resultado da execução, estatística de execução, </a:t>
          </a:r>
          <a:r>
            <a:rPr lang="pt-BR" b="0" i="0" dirty="0" err="1" smtClean="0">
              <a:solidFill>
                <a:schemeClr val="bg2"/>
              </a:solidFill>
            </a:rPr>
            <a:t>etc</a:t>
          </a:r>
          <a:r>
            <a:rPr lang="pt-BR" b="0" i="0" dirty="0" smtClean="0">
              <a:solidFill>
                <a:schemeClr val="bg2"/>
              </a:solidFill>
            </a:rPr>
            <a:t>; </a:t>
          </a:r>
          <a:endParaRPr lang="pt-BR" dirty="0">
            <a:solidFill>
              <a:schemeClr val="bg2"/>
            </a:solidFill>
          </a:endParaRPr>
        </a:p>
      </dgm:t>
    </dgm:pt>
    <dgm:pt modelId="{D22EF335-05AB-404B-9A8E-35165F4BF854}" type="parTrans" cxnId="{1233C662-7414-4D3E-AB42-F7A5668FDFBC}">
      <dgm:prSet/>
      <dgm:spPr/>
      <dgm:t>
        <a:bodyPr/>
        <a:lstStyle/>
        <a:p>
          <a:endParaRPr lang="pt-BR"/>
        </a:p>
      </dgm:t>
    </dgm:pt>
    <dgm:pt modelId="{2E017354-AB53-4E62-979A-472497956BF7}" type="sibTrans" cxnId="{1233C662-7414-4D3E-AB42-F7A5668FDFBC}">
      <dgm:prSet/>
      <dgm:spPr/>
      <dgm:t>
        <a:bodyPr/>
        <a:lstStyle/>
        <a:p>
          <a:endParaRPr lang="pt-BR"/>
        </a:p>
      </dgm:t>
    </dgm:pt>
    <dgm:pt modelId="{DB340CE9-163D-44B0-A298-046FCF5BF382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bg2"/>
              </a:solidFill>
            </a:rPr>
            <a:t>f) Conferência dos arquivos, relatórios e e-mails gerados; </a:t>
          </a:r>
          <a:endParaRPr lang="pt-BR" dirty="0">
            <a:solidFill>
              <a:schemeClr val="bg2"/>
            </a:solidFill>
          </a:endParaRPr>
        </a:p>
      </dgm:t>
    </dgm:pt>
    <dgm:pt modelId="{F89E734B-C6C7-4453-9290-64FB41EF0998}" type="parTrans" cxnId="{A926FFDD-8B96-4829-91AE-E62290BFE418}">
      <dgm:prSet/>
      <dgm:spPr/>
      <dgm:t>
        <a:bodyPr/>
        <a:lstStyle/>
        <a:p>
          <a:endParaRPr lang="pt-BR"/>
        </a:p>
      </dgm:t>
    </dgm:pt>
    <dgm:pt modelId="{BC72F02C-B57D-426A-B18D-4AAB9BD053E8}" type="sibTrans" cxnId="{A926FFDD-8B96-4829-91AE-E62290BFE418}">
      <dgm:prSet/>
      <dgm:spPr/>
      <dgm:t>
        <a:bodyPr/>
        <a:lstStyle/>
        <a:p>
          <a:endParaRPr lang="pt-BR"/>
        </a:p>
      </dgm:t>
    </dgm:pt>
    <dgm:pt modelId="{82B8ADC8-BC2B-4BE1-A2E6-29031CA3A8B1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bg2"/>
              </a:solidFill>
            </a:rPr>
            <a:t>g) </a:t>
          </a:r>
          <a:r>
            <a:rPr lang="pt-BR" dirty="0" smtClean="0">
              <a:solidFill>
                <a:schemeClr val="bg2"/>
              </a:solidFill>
            </a:rPr>
            <a:t>Controle de execução (</a:t>
          </a:r>
          <a:r>
            <a:rPr lang="pt-BR" dirty="0" err="1" smtClean="0">
              <a:solidFill>
                <a:schemeClr val="bg2"/>
              </a:solidFill>
            </a:rPr>
            <a:t>return</a:t>
          </a:r>
          <a:r>
            <a:rPr lang="pt-BR" dirty="0" smtClean="0">
              <a:solidFill>
                <a:schemeClr val="bg2"/>
              </a:solidFill>
            </a:rPr>
            <a:t> </a:t>
          </a:r>
          <a:r>
            <a:rPr lang="pt-BR" dirty="0" err="1" smtClean="0">
              <a:solidFill>
                <a:schemeClr val="bg2"/>
              </a:solidFill>
            </a:rPr>
            <a:t>code</a:t>
          </a:r>
          <a:r>
            <a:rPr lang="pt-BR" dirty="0" smtClean="0">
              <a:solidFill>
                <a:schemeClr val="bg2"/>
              </a:solidFill>
            </a:rPr>
            <a:t>) e e</a:t>
          </a:r>
          <a:r>
            <a:rPr lang="pt-BR" b="0" i="0" dirty="0" smtClean="0">
              <a:solidFill>
                <a:schemeClr val="bg2"/>
              </a:solidFill>
            </a:rPr>
            <a:t>rros no processamento;</a:t>
          </a:r>
          <a:endParaRPr lang="pt-BR" dirty="0">
            <a:solidFill>
              <a:schemeClr val="bg2"/>
            </a:solidFill>
          </a:endParaRPr>
        </a:p>
      </dgm:t>
    </dgm:pt>
    <dgm:pt modelId="{A095659C-0FB7-4379-915C-AE6B6296777C}" type="parTrans" cxnId="{786A0E11-5BC8-4ACD-A4AD-81FB73B2DD21}">
      <dgm:prSet/>
      <dgm:spPr/>
      <dgm:t>
        <a:bodyPr/>
        <a:lstStyle/>
        <a:p>
          <a:endParaRPr lang="pt-BR"/>
        </a:p>
      </dgm:t>
    </dgm:pt>
    <dgm:pt modelId="{EFAB4B2D-E97F-4F1D-B8DA-DAF2C2DF828A}" type="sibTrans" cxnId="{786A0E11-5BC8-4ACD-A4AD-81FB73B2DD21}">
      <dgm:prSet/>
      <dgm:spPr/>
      <dgm:t>
        <a:bodyPr/>
        <a:lstStyle/>
        <a:p>
          <a:endParaRPr lang="pt-BR"/>
        </a:p>
      </dgm:t>
    </dgm:pt>
    <dgm:pt modelId="{0C15AB62-EA49-477E-9284-0C8592934C3E}">
      <dgm:prSet/>
      <dgm:spPr>
        <a:solidFill>
          <a:srgbClr val="FFFFFF"/>
        </a:solidFill>
      </dgm:spPr>
      <dgm:t>
        <a:bodyPr/>
        <a:lstStyle/>
        <a:p>
          <a:pPr rtl="0"/>
          <a:r>
            <a:rPr lang="pt-BR" b="0" i="0" dirty="0" smtClean="0">
              <a:solidFill>
                <a:srgbClr val="002060"/>
              </a:solidFill>
            </a:rPr>
            <a:t>a) Ambientes para criação e acompanhamento;</a:t>
          </a:r>
          <a:endParaRPr lang="pt-BR" dirty="0">
            <a:solidFill>
              <a:srgbClr val="002060"/>
            </a:solidFill>
          </a:endParaRPr>
        </a:p>
      </dgm:t>
    </dgm:pt>
    <dgm:pt modelId="{BAFE06A4-49FB-4877-AD41-AEF60CF2F014}" type="parTrans" cxnId="{4A127501-059B-4323-BEF1-57A3CE1C50A4}">
      <dgm:prSet/>
      <dgm:spPr/>
      <dgm:t>
        <a:bodyPr/>
        <a:lstStyle/>
        <a:p>
          <a:endParaRPr lang="pt-BR"/>
        </a:p>
      </dgm:t>
    </dgm:pt>
    <dgm:pt modelId="{57ED6288-E798-4582-A5F5-C1C40535AB29}" type="sibTrans" cxnId="{4A127501-059B-4323-BEF1-57A3CE1C50A4}">
      <dgm:prSet/>
      <dgm:spPr/>
      <dgm:t>
        <a:bodyPr/>
        <a:lstStyle/>
        <a:p>
          <a:endParaRPr lang="pt-BR"/>
        </a:p>
      </dgm:t>
    </dgm:pt>
    <dgm:pt modelId="{7CE7499F-8B6D-4586-B566-7E325D41DF93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bg2"/>
              </a:solidFill>
            </a:rPr>
            <a:t>c) Documentando uma rotina; </a:t>
          </a:r>
          <a:endParaRPr lang="pt-BR" dirty="0">
            <a:solidFill>
              <a:schemeClr val="bg2"/>
            </a:solidFill>
          </a:endParaRPr>
        </a:p>
      </dgm:t>
    </dgm:pt>
    <dgm:pt modelId="{525B897D-6402-404F-BFB0-D9A66A8871E2}" type="parTrans" cxnId="{4A8AF6BE-C920-4444-A30A-20399FA58800}">
      <dgm:prSet/>
      <dgm:spPr/>
      <dgm:t>
        <a:bodyPr/>
        <a:lstStyle/>
        <a:p>
          <a:endParaRPr lang="pt-BR"/>
        </a:p>
      </dgm:t>
    </dgm:pt>
    <dgm:pt modelId="{381DA99E-62EB-431B-A2AF-A26CC87AB9C2}" type="sibTrans" cxnId="{4A8AF6BE-C920-4444-A30A-20399FA58800}">
      <dgm:prSet/>
      <dgm:spPr/>
      <dgm:t>
        <a:bodyPr/>
        <a:lstStyle/>
        <a:p>
          <a:endParaRPr lang="pt-BR"/>
        </a:p>
      </dgm:t>
    </dgm:pt>
    <dgm:pt modelId="{251CF629-262F-4860-8802-A72B44E5ED48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 smtClean="0">
              <a:solidFill>
                <a:schemeClr val="bg2"/>
              </a:solidFill>
            </a:rPr>
            <a:t>d) </a:t>
          </a:r>
          <a:r>
            <a:rPr lang="pt-BR" dirty="0" err="1" smtClean="0">
              <a:solidFill>
                <a:schemeClr val="bg2"/>
              </a:solidFill>
            </a:rPr>
            <a:t>Steps</a:t>
          </a:r>
          <a:r>
            <a:rPr lang="pt-BR" dirty="0" smtClean="0">
              <a:solidFill>
                <a:schemeClr val="bg2"/>
              </a:solidFill>
            </a:rPr>
            <a:t>: IEFBR14, SORT, NATBATCH / IKJEFT01, ICEGENER;</a:t>
          </a:r>
          <a:endParaRPr lang="pt-BR" dirty="0">
            <a:solidFill>
              <a:schemeClr val="bg2"/>
            </a:solidFill>
          </a:endParaRPr>
        </a:p>
      </dgm:t>
    </dgm:pt>
    <dgm:pt modelId="{4441A1EA-0E8C-43FA-B96C-81A58F053FA0}" type="parTrans" cxnId="{ADE01370-A906-4E20-84B3-E071559D5D0B}">
      <dgm:prSet/>
      <dgm:spPr/>
      <dgm:t>
        <a:bodyPr/>
        <a:lstStyle/>
        <a:p>
          <a:endParaRPr lang="pt-BR"/>
        </a:p>
      </dgm:t>
    </dgm:pt>
    <dgm:pt modelId="{0E7A1BE8-B3E4-4CF6-9728-794E53984CF8}" type="sibTrans" cxnId="{ADE01370-A906-4E20-84B3-E071559D5D0B}">
      <dgm:prSet/>
      <dgm:spPr/>
      <dgm:t>
        <a:bodyPr/>
        <a:lstStyle/>
        <a:p>
          <a:endParaRPr lang="pt-BR"/>
        </a:p>
      </dgm:t>
    </dgm:pt>
    <dgm:pt modelId="{A40F812E-5198-4F7D-BE99-E49CF9BD215A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accent6">
                  <a:lumMod val="50000"/>
                </a:schemeClr>
              </a:solidFill>
            </a:rPr>
            <a:t>i) Como dar o nome a um arquivo;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A05FE765-D87B-4875-A9DF-F8FB1EF25A83}" type="parTrans" cxnId="{1397D481-C81E-4545-9F9F-96E5E7CB9126}">
      <dgm:prSet/>
      <dgm:spPr/>
      <dgm:t>
        <a:bodyPr/>
        <a:lstStyle/>
        <a:p>
          <a:endParaRPr lang="pt-BR"/>
        </a:p>
      </dgm:t>
    </dgm:pt>
    <dgm:pt modelId="{A0F08859-85CB-49F0-83AE-3A77E7797AC6}" type="sibTrans" cxnId="{1397D481-C81E-4545-9F9F-96E5E7CB9126}">
      <dgm:prSet/>
      <dgm:spPr/>
      <dgm:t>
        <a:bodyPr/>
        <a:lstStyle/>
        <a:p>
          <a:endParaRPr lang="pt-BR"/>
        </a:p>
      </dgm:t>
    </dgm:pt>
    <dgm:pt modelId="{FDA8E6AC-F6AC-4B46-BE05-83D9B8892943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bg2"/>
              </a:solidFill>
            </a:rPr>
            <a:t>h) Parâmetros inerentes aos cartões JOB, EXEC e DD;</a:t>
          </a:r>
          <a:endParaRPr lang="pt-BR" dirty="0">
            <a:solidFill>
              <a:schemeClr val="bg2"/>
            </a:solidFill>
          </a:endParaRPr>
        </a:p>
      </dgm:t>
    </dgm:pt>
    <dgm:pt modelId="{8D9C4A8E-49E8-4265-B9FB-A2294BECDFEC}" type="sibTrans" cxnId="{8C69929D-B80F-46B7-AE2E-CA605F4E8FA2}">
      <dgm:prSet/>
      <dgm:spPr/>
      <dgm:t>
        <a:bodyPr/>
        <a:lstStyle/>
        <a:p>
          <a:endParaRPr lang="pt-BR"/>
        </a:p>
      </dgm:t>
    </dgm:pt>
    <dgm:pt modelId="{F85AF795-D78E-4361-8021-4ED6E6102945}" type="parTrans" cxnId="{8C69929D-B80F-46B7-AE2E-CA605F4E8FA2}">
      <dgm:prSet/>
      <dgm:spPr/>
      <dgm:t>
        <a:bodyPr/>
        <a:lstStyle/>
        <a:p>
          <a:endParaRPr lang="pt-BR"/>
        </a:p>
      </dgm:t>
    </dgm:pt>
    <dgm:pt modelId="{8E01C6A2-D905-4A7E-A056-07F988F695B5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 smtClean="0">
              <a:solidFill>
                <a:schemeClr val="accent6">
                  <a:lumMod val="50000"/>
                </a:schemeClr>
              </a:solidFill>
            </a:rPr>
            <a:t>j) Como saber se o arquivo existe ou se é um novo arquivo;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172ADC74-6398-46B3-A10C-1B8692F7C85B}" type="parTrans" cxnId="{32BC5E26-CABC-4E61-8E4C-592755F0DEDA}">
      <dgm:prSet/>
      <dgm:spPr/>
      <dgm:t>
        <a:bodyPr/>
        <a:lstStyle/>
        <a:p>
          <a:endParaRPr lang="pt-BR"/>
        </a:p>
      </dgm:t>
    </dgm:pt>
    <dgm:pt modelId="{D119FF54-8BD8-44BF-889E-A6BB0869EFB6}" type="sibTrans" cxnId="{32BC5E26-CABC-4E61-8E4C-592755F0DEDA}">
      <dgm:prSet/>
      <dgm:spPr/>
      <dgm:t>
        <a:bodyPr/>
        <a:lstStyle/>
        <a:p>
          <a:endParaRPr lang="pt-BR"/>
        </a:p>
      </dgm:t>
    </dgm:pt>
    <dgm:pt modelId="{4C6D0259-4B09-44F1-8039-289F1167D747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dirty="0" smtClean="0">
              <a:solidFill>
                <a:schemeClr val="accent6">
                  <a:lumMod val="50000"/>
                </a:schemeClr>
              </a:solidFill>
            </a:rPr>
            <a:t>k) Onde o arquivo será gravado;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C5D96AED-E57E-4387-B7A4-154E541A2CB1}" type="parTrans" cxnId="{6F02F939-D2B8-41B9-B7BB-91505D1D5ECE}">
      <dgm:prSet/>
      <dgm:spPr/>
      <dgm:t>
        <a:bodyPr/>
        <a:lstStyle/>
        <a:p>
          <a:endParaRPr lang="pt-BR"/>
        </a:p>
      </dgm:t>
    </dgm:pt>
    <dgm:pt modelId="{18913B6C-0843-4E75-9218-C30D0424A3C8}" type="sibTrans" cxnId="{6F02F939-D2B8-41B9-B7BB-91505D1D5ECE}">
      <dgm:prSet/>
      <dgm:spPr/>
      <dgm:t>
        <a:bodyPr/>
        <a:lstStyle/>
        <a:p>
          <a:endParaRPr lang="pt-BR"/>
        </a:p>
      </dgm:t>
    </dgm:pt>
    <dgm:pt modelId="{8562821B-69F9-4F3E-AF7F-F3D24DCD4996}">
      <dgm:prSet/>
      <dgm:spPr>
        <a:solidFill>
          <a:schemeClr val="bg1"/>
        </a:solidFill>
      </dgm:spPr>
      <dgm:t>
        <a:bodyPr/>
        <a:lstStyle/>
        <a:p>
          <a:pPr rtl="0"/>
          <a:r>
            <a:rPr lang="pt-BR" b="0" i="0" dirty="0" smtClean="0">
              <a:solidFill>
                <a:schemeClr val="accent6">
                  <a:lumMod val="50000"/>
                </a:schemeClr>
              </a:solidFill>
            </a:rPr>
            <a:t>l) Manutenções: exclusão, alocação, cópia e “</a:t>
          </a:r>
          <a:r>
            <a:rPr lang="pt-BR" b="0" i="0" dirty="0" err="1" smtClean="0">
              <a:solidFill>
                <a:schemeClr val="accent6">
                  <a:lumMod val="50000"/>
                </a:schemeClr>
              </a:solidFill>
            </a:rPr>
            <a:t>rename</a:t>
          </a:r>
          <a:r>
            <a:rPr lang="pt-BR" b="0" i="0" dirty="0" smtClean="0">
              <a:solidFill>
                <a:schemeClr val="accent6">
                  <a:lumMod val="50000"/>
                </a:schemeClr>
              </a:solidFill>
            </a:rPr>
            <a:t>” de arquivos;</a:t>
          </a:r>
          <a:endParaRPr lang="pt-BR" dirty="0">
            <a:solidFill>
              <a:schemeClr val="accent6">
                <a:lumMod val="50000"/>
              </a:schemeClr>
            </a:solidFill>
          </a:endParaRPr>
        </a:p>
      </dgm:t>
    </dgm:pt>
    <dgm:pt modelId="{931A3BCA-8AC1-4356-80B1-93C71FB29075}" type="parTrans" cxnId="{81FC8355-99E6-4EFC-9664-0A28247AADA4}">
      <dgm:prSet/>
      <dgm:spPr/>
      <dgm:t>
        <a:bodyPr/>
        <a:lstStyle/>
        <a:p>
          <a:endParaRPr lang="pt-BR"/>
        </a:p>
      </dgm:t>
    </dgm:pt>
    <dgm:pt modelId="{09DF6ACF-EAFC-4178-87DB-0D4AB7AF7009}" type="sibTrans" cxnId="{81FC8355-99E6-4EFC-9664-0A28247AADA4}">
      <dgm:prSet/>
      <dgm:spPr/>
      <dgm:t>
        <a:bodyPr/>
        <a:lstStyle/>
        <a:p>
          <a:endParaRPr lang="pt-BR"/>
        </a:p>
      </dgm:t>
    </dgm:pt>
    <dgm:pt modelId="{7B72720A-6DB2-4626-AEC8-AB82AA40D6EC}" type="pres">
      <dgm:prSet presAssocID="{9587488A-12E9-4CA2-ABCC-843173134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F60F89-D9AA-4743-BE4F-C1CBC6F0417D}" type="pres">
      <dgm:prSet presAssocID="{0C15AB62-EA49-477E-9284-0C8592934C3E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0469B2-821C-452B-90E1-5D3EF7FE8F07}" type="pres">
      <dgm:prSet presAssocID="{57ED6288-E798-4582-A5F5-C1C40535AB29}" presName="spacer" presStyleCnt="0"/>
      <dgm:spPr/>
    </dgm:pt>
    <dgm:pt modelId="{86321A5D-004E-48EB-A399-3D2D406B58A8}" type="pres">
      <dgm:prSet presAssocID="{5A0A332A-F280-4CD0-A3B2-C6AD1C50D30B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A764B-F0AF-491E-8122-A59FCF4D573C}" type="pres">
      <dgm:prSet presAssocID="{ED2E67A8-1DFA-4CA9-8E8A-F68BE24F5137}" presName="spacer" presStyleCnt="0"/>
      <dgm:spPr/>
    </dgm:pt>
    <dgm:pt modelId="{B9A64D3E-530A-4B62-8299-C5876B57E091}" type="pres">
      <dgm:prSet presAssocID="{7CE7499F-8B6D-4586-B566-7E325D41DF93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56C763-F33C-47CC-8989-79B33C4D1853}" type="pres">
      <dgm:prSet presAssocID="{381DA99E-62EB-431B-A2AF-A26CC87AB9C2}" presName="spacer" presStyleCnt="0"/>
      <dgm:spPr/>
    </dgm:pt>
    <dgm:pt modelId="{68768B0F-2F52-48A4-9BE4-BF02B7547775}" type="pres">
      <dgm:prSet presAssocID="{251CF629-262F-4860-8802-A72B44E5ED48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561C49-1FDA-4AAE-BBAA-FD3E7D64D6E7}" type="pres">
      <dgm:prSet presAssocID="{0E7A1BE8-B3E4-4CF6-9728-794E53984CF8}" presName="spacer" presStyleCnt="0"/>
      <dgm:spPr/>
    </dgm:pt>
    <dgm:pt modelId="{A019FA39-02A5-462A-BE66-B5892B9E82F9}" type="pres">
      <dgm:prSet presAssocID="{A2DF3073-8068-4B79-B379-CF2E706994E1}" presName="parentText" presStyleLbl="node1" presStyleIdx="4" presStyleCnt="12" custScaleY="132929" custLinFactNeighborX="-475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9E5E3B-5B41-453C-988D-807D30A04D45}" type="pres">
      <dgm:prSet presAssocID="{2E017354-AB53-4E62-979A-472497956BF7}" presName="spacer" presStyleCnt="0"/>
      <dgm:spPr/>
    </dgm:pt>
    <dgm:pt modelId="{0779FECB-9D53-4938-B389-53FB69730292}" type="pres">
      <dgm:prSet presAssocID="{DB340CE9-163D-44B0-A298-046FCF5BF382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6E73F-FE93-4A48-81DD-86AFEDBF31FC}" type="pres">
      <dgm:prSet presAssocID="{BC72F02C-B57D-426A-B18D-4AAB9BD053E8}" presName="spacer" presStyleCnt="0"/>
      <dgm:spPr/>
    </dgm:pt>
    <dgm:pt modelId="{E7D41856-BA59-4890-8CA6-BEF00699EA44}" type="pres">
      <dgm:prSet presAssocID="{82B8ADC8-BC2B-4BE1-A2E6-29031CA3A8B1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B93ED7-BB0C-488E-BC37-8142FB37778A}" type="pres">
      <dgm:prSet presAssocID="{EFAB4B2D-E97F-4F1D-B8DA-DAF2C2DF828A}" presName="spacer" presStyleCnt="0"/>
      <dgm:spPr/>
    </dgm:pt>
    <dgm:pt modelId="{CDC9690E-8060-445C-9D57-D823E2710295}" type="pres">
      <dgm:prSet presAssocID="{FDA8E6AC-F6AC-4B46-BE05-83D9B8892943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56565F-1418-4E10-B4FF-F72F96018AA7}" type="pres">
      <dgm:prSet presAssocID="{8D9C4A8E-49E8-4265-B9FB-A2294BECDFEC}" presName="spacer" presStyleCnt="0"/>
      <dgm:spPr/>
    </dgm:pt>
    <dgm:pt modelId="{5176AF5A-5821-497E-9881-2386CF7D0713}" type="pres">
      <dgm:prSet presAssocID="{A40F812E-5198-4F7D-BE99-E49CF9BD215A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84425E-C593-40C7-BB78-0586AB5CEF67}" type="pres">
      <dgm:prSet presAssocID="{A0F08859-85CB-49F0-83AE-3A77E7797AC6}" presName="spacer" presStyleCnt="0"/>
      <dgm:spPr/>
    </dgm:pt>
    <dgm:pt modelId="{B7B95FEF-8D34-449A-91E0-811AA1B052F7}" type="pres">
      <dgm:prSet presAssocID="{8E01C6A2-D905-4A7E-A056-07F988F695B5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2E7C64-5994-4279-91C0-DA168C9A6CAA}" type="pres">
      <dgm:prSet presAssocID="{D119FF54-8BD8-44BF-889E-A6BB0869EFB6}" presName="spacer" presStyleCnt="0"/>
      <dgm:spPr/>
    </dgm:pt>
    <dgm:pt modelId="{D67FFEE9-3004-4E40-B4D2-8023FEF0812C}" type="pres">
      <dgm:prSet presAssocID="{4C6D0259-4B09-44F1-8039-289F1167D747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670650-A478-4DB0-BC26-30D199B3D2C1}" type="pres">
      <dgm:prSet presAssocID="{18913B6C-0843-4E75-9218-C30D0424A3C8}" presName="spacer" presStyleCnt="0"/>
      <dgm:spPr/>
    </dgm:pt>
    <dgm:pt modelId="{166FBE0F-7113-461B-BA50-E6E8D1BCBCEC}" type="pres">
      <dgm:prSet presAssocID="{8562821B-69F9-4F3E-AF7F-F3D24DCD4996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CAD9BE-A0E0-4E76-8E30-96320065F856}" type="presOf" srcId="{251CF629-262F-4860-8802-A72B44E5ED48}" destId="{68768B0F-2F52-48A4-9BE4-BF02B7547775}" srcOrd="0" destOrd="0" presId="urn:microsoft.com/office/officeart/2005/8/layout/vList2"/>
    <dgm:cxn modelId="{4A8AF6BE-C920-4444-A30A-20399FA58800}" srcId="{9587488A-12E9-4CA2-ABCC-843173134054}" destId="{7CE7499F-8B6D-4586-B566-7E325D41DF93}" srcOrd="2" destOrd="0" parTransId="{525B897D-6402-404F-BFB0-D9A66A8871E2}" sibTransId="{381DA99E-62EB-431B-A2AF-A26CC87AB9C2}"/>
    <dgm:cxn modelId="{6F02F939-D2B8-41B9-B7BB-91505D1D5ECE}" srcId="{9587488A-12E9-4CA2-ABCC-843173134054}" destId="{4C6D0259-4B09-44F1-8039-289F1167D747}" srcOrd="10" destOrd="0" parTransId="{C5D96AED-E57E-4387-B7A4-154E541A2CB1}" sibTransId="{18913B6C-0843-4E75-9218-C30D0424A3C8}"/>
    <dgm:cxn modelId="{2E3CD71C-7C9B-4D79-A427-1347DCC493DC}" type="presOf" srcId="{8562821B-69F9-4F3E-AF7F-F3D24DCD4996}" destId="{166FBE0F-7113-461B-BA50-E6E8D1BCBCEC}" srcOrd="0" destOrd="0" presId="urn:microsoft.com/office/officeart/2005/8/layout/vList2"/>
    <dgm:cxn modelId="{8C69929D-B80F-46B7-AE2E-CA605F4E8FA2}" srcId="{9587488A-12E9-4CA2-ABCC-843173134054}" destId="{FDA8E6AC-F6AC-4B46-BE05-83D9B8892943}" srcOrd="7" destOrd="0" parTransId="{F85AF795-D78E-4361-8021-4ED6E6102945}" sibTransId="{8D9C4A8E-49E8-4265-B9FB-A2294BECDFEC}"/>
    <dgm:cxn modelId="{8CABAC0F-6115-46EA-B705-C62A79F9BF0A}" type="presOf" srcId="{82B8ADC8-BC2B-4BE1-A2E6-29031CA3A8B1}" destId="{E7D41856-BA59-4890-8CA6-BEF00699EA44}" srcOrd="0" destOrd="0" presId="urn:microsoft.com/office/officeart/2005/8/layout/vList2"/>
    <dgm:cxn modelId="{AB5156D6-5FAC-427F-B423-D80872F23133}" type="presOf" srcId="{8E01C6A2-D905-4A7E-A056-07F988F695B5}" destId="{B7B95FEF-8D34-449A-91E0-811AA1B052F7}" srcOrd="0" destOrd="0" presId="urn:microsoft.com/office/officeart/2005/8/layout/vList2"/>
    <dgm:cxn modelId="{81FC8355-99E6-4EFC-9664-0A28247AADA4}" srcId="{9587488A-12E9-4CA2-ABCC-843173134054}" destId="{8562821B-69F9-4F3E-AF7F-F3D24DCD4996}" srcOrd="11" destOrd="0" parTransId="{931A3BCA-8AC1-4356-80B1-93C71FB29075}" sibTransId="{09DF6ACF-EAFC-4178-87DB-0D4AB7AF7009}"/>
    <dgm:cxn modelId="{1397D481-C81E-4545-9F9F-96E5E7CB9126}" srcId="{9587488A-12E9-4CA2-ABCC-843173134054}" destId="{A40F812E-5198-4F7D-BE99-E49CF9BD215A}" srcOrd="8" destOrd="0" parTransId="{A05FE765-D87B-4875-A9DF-F8FB1EF25A83}" sibTransId="{A0F08859-85CB-49F0-83AE-3A77E7797AC6}"/>
    <dgm:cxn modelId="{4A127501-059B-4323-BEF1-57A3CE1C50A4}" srcId="{9587488A-12E9-4CA2-ABCC-843173134054}" destId="{0C15AB62-EA49-477E-9284-0C8592934C3E}" srcOrd="0" destOrd="0" parTransId="{BAFE06A4-49FB-4877-AD41-AEF60CF2F014}" sibTransId="{57ED6288-E798-4582-A5F5-C1C40535AB29}"/>
    <dgm:cxn modelId="{F7870198-60B1-4C86-B5AA-D19F60500850}" type="presOf" srcId="{0C15AB62-EA49-477E-9284-0C8592934C3E}" destId="{0DF60F89-D9AA-4743-BE4F-C1CBC6F0417D}" srcOrd="0" destOrd="0" presId="urn:microsoft.com/office/officeart/2005/8/layout/vList2"/>
    <dgm:cxn modelId="{BA98E2B8-84E4-4504-A1C6-A67FDE560ECB}" type="presOf" srcId="{FDA8E6AC-F6AC-4B46-BE05-83D9B8892943}" destId="{CDC9690E-8060-445C-9D57-D823E2710295}" srcOrd="0" destOrd="0" presId="urn:microsoft.com/office/officeart/2005/8/layout/vList2"/>
    <dgm:cxn modelId="{32BC5E26-CABC-4E61-8E4C-592755F0DEDA}" srcId="{9587488A-12E9-4CA2-ABCC-843173134054}" destId="{8E01C6A2-D905-4A7E-A056-07F988F695B5}" srcOrd="9" destOrd="0" parTransId="{172ADC74-6398-46B3-A10C-1B8692F7C85B}" sibTransId="{D119FF54-8BD8-44BF-889E-A6BB0869EFB6}"/>
    <dgm:cxn modelId="{4AE5E36E-230C-43C6-9CD1-AAB4C85AB158}" type="presOf" srcId="{5A0A332A-F280-4CD0-A3B2-C6AD1C50D30B}" destId="{86321A5D-004E-48EB-A399-3D2D406B58A8}" srcOrd="0" destOrd="0" presId="urn:microsoft.com/office/officeart/2005/8/layout/vList2"/>
    <dgm:cxn modelId="{3EC09025-8BAE-4630-8CFE-59AA1AEAE0FB}" type="presOf" srcId="{4C6D0259-4B09-44F1-8039-289F1167D747}" destId="{D67FFEE9-3004-4E40-B4D2-8023FEF0812C}" srcOrd="0" destOrd="0" presId="urn:microsoft.com/office/officeart/2005/8/layout/vList2"/>
    <dgm:cxn modelId="{E1DD6D67-871B-49C2-B836-C45547D84D5A}" type="presOf" srcId="{A40F812E-5198-4F7D-BE99-E49CF9BD215A}" destId="{5176AF5A-5821-497E-9881-2386CF7D0713}" srcOrd="0" destOrd="0" presId="urn:microsoft.com/office/officeart/2005/8/layout/vList2"/>
    <dgm:cxn modelId="{17DC5997-42C6-4D37-AD4A-F1C23A558DEF}" type="presOf" srcId="{A2DF3073-8068-4B79-B379-CF2E706994E1}" destId="{A019FA39-02A5-462A-BE66-B5892B9E82F9}" srcOrd="0" destOrd="0" presId="urn:microsoft.com/office/officeart/2005/8/layout/vList2"/>
    <dgm:cxn modelId="{786A0E11-5BC8-4ACD-A4AD-81FB73B2DD21}" srcId="{9587488A-12E9-4CA2-ABCC-843173134054}" destId="{82B8ADC8-BC2B-4BE1-A2E6-29031CA3A8B1}" srcOrd="6" destOrd="0" parTransId="{A095659C-0FB7-4379-915C-AE6B6296777C}" sibTransId="{EFAB4B2D-E97F-4F1D-B8DA-DAF2C2DF828A}"/>
    <dgm:cxn modelId="{1233C662-7414-4D3E-AB42-F7A5668FDFBC}" srcId="{9587488A-12E9-4CA2-ABCC-843173134054}" destId="{A2DF3073-8068-4B79-B379-CF2E706994E1}" srcOrd="4" destOrd="0" parTransId="{D22EF335-05AB-404B-9A8E-35165F4BF854}" sibTransId="{2E017354-AB53-4E62-979A-472497956BF7}"/>
    <dgm:cxn modelId="{E2A64C9A-9FE1-4DF2-A9F6-A660C8F9CF81}" srcId="{9587488A-12E9-4CA2-ABCC-843173134054}" destId="{5A0A332A-F280-4CD0-A3B2-C6AD1C50D30B}" srcOrd="1" destOrd="0" parTransId="{E20153FB-622B-4134-8E5C-5965F783EDF2}" sibTransId="{ED2E67A8-1DFA-4CA9-8E8A-F68BE24F5137}"/>
    <dgm:cxn modelId="{696C86D3-BE1F-445D-B14C-D70BD8F3ED5A}" type="presOf" srcId="{9587488A-12E9-4CA2-ABCC-843173134054}" destId="{7B72720A-6DB2-4626-AEC8-AB82AA40D6EC}" srcOrd="0" destOrd="0" presId="urn:microsoft.com/office/officeart/2005/8/layout/vList2"/>
    <dgm:cxn modelId="{A926FFDD-8B96-4829-91AE-E62290BFE418}" srcId="{9587488A-12E9-4CA2-ABCC-843173134054}" destId="{DB340CE9-163D-44B0-A298-046FCF5BF382}" srcOrd="5" destOrd="0" parTransId="{F89E734B-C6C7-4453-9290-64FB41EF0998}" sibTransId="{BC72F02C-B57D-426A-B18D-4AAB9BD053E8}"/>
    <dgm:cxn modelId="{4BC27617-0B82-484D-A2EF-906D9D2A1859}" type="presOf" srcId="{7CE7499F-8B6D-4586-B566-7E325D41DF93}" destId="{B9A64D3E-530A-4B62-8299-C5876B57E091}" srcOrd="0" destOrd="0" presId="urn:microsoft.com/office/officeart/2005/8/layout/vList2"/>
    <dgm:cxn modelId="{7EABB38E-4288-4509-B33B-8624EE448189}" type="presOf" srcId="{DB340CE9-163D-44B0-A298-046FCF5BF382}" destId="{0779FECB-9D53-4938-B389-53FB69730292}" srcOrd="0" destOrd="0" presId="urn:microsoft.com/office/officeart/2005/8/layout/vList2"/>
    <dgm:cxn modelId="{ADE01370-A906-4E20-84B3-E071559D5D0B}" srcId="{9587488A-12E9-4CA2-ABCC-843173134054}" destId="{251CF629-262F-4860-8802-A72B44E5ED48}" srcOrd="3" destOrd="0" parTransId="{4441A1EA-0E8C-43FA-B96C-81A58F053FA0}" sibTransId="{0E7A1BE8-B3E4-4CF6-9728-794E53984CF8}"/>
    <dgm:cxn modelId="{E6BB82D2-4C6E-4248-A288-5ECEB05F6583}" type="presParOf" srcId="{7B72720A-6DB2-4626-AEC8-AB82AA40D6EC}" destId="{0DF60F89-D9AA-4743-BE4F-C1CBC6F0417D}" srcOrd="0" destOrd="0" presId="urn:microsoft.com/office/officeart/2005/8/layout/vList2"/>
    <dgm:cxn modelId="{75CDFB92-915F-4AA3-9761-AC59AF3DCD5E}" type="presParOf" srcId="{7B72720A-6DB2-4626-AEC8-AB82AA40D6EC}" destId="{940469B2-821C-452B-90E1-5D3EF7FE8F07}" srcOrd="1" destOrd="0" presId="urn:microsoft.com/office/officeart/2005/8/layout/vList2"/>
    <dgm:cxn modelId="{290759FA-CF56-43BE-8B08-B18130AC33C1}" type="presParOf" srcId="{7B72720A-6DB2-4626-AEC8-AB82AA40D6EC}" destId="{86321A5D-004E-48EB-A399-3D2D406B58A8}" srcOrd="2" destOrd="0" presId="urn:microsoft.com/office/officeart/2005/8/layout/vList2"/>
    <dgm:cxn modelId="{80129A09-B801-4E65-901A-FFE5B5957AA5}" type="presParOf" srcId="{7B72720A-6DB2-4626-AEC8-AB82AA40D6EC}" destId="{7A9A764B-F0AF-491E-8122-A59FCF4D573C}" srcOrd="3" destOrd="0" presId="urn:microsoft.com/office/officeart/2005/8/layout/vList2"/>
    <dgm:cxn modelId="{410D6F51-32F2-467C-9E66-21F0145A6E6F}" type="presParOf" srcId="{7B72720A-6DB2-4626-AEC8-AB82AA40D6EC}" destId="{B9A64D3E-530A-4B62-8299-C5876B57E091}" srcOrd="4" destOrd="0" presId="urn:microsoft.com/office/officeart/2005/8/layout/vList2"/>
    <dgm:cxn modelId="{A67187E6-5C6D-4D95-8613-F45CADA0A44F}" type="presParOf" srcId="{7B72720A-6DB2-4626-AEC8-AB82AA40D6EC}" destId="{1956C763-F33C-47CC-8989-79B33C4D1853}" srcOrd="5" destOrd="0" presId="urn:microsoft.com/office/officeart/2005/8/layout/vList2"/>
    <dgm:cxn modelId="{5967D2EE-38DF-4DF7-9B58-27F4FB3D8DBD}" type="presParOf" srcId="{7B72720A-6DB2-4626-AEC8-AB82AA40D6EC}" destId="{68768B0F-2F52-48A4-9BE4-BF02B7547775}" srcOrd="6" destOrd="0" presId="urn:microsoft.com/office/officeart/2005/8/layout/vList2"/>
    <dgm:cxn modelId="{22F580B1-C3F5-4299-99AC-8E05E786BB0B}" type="presParOf" srcId="{7B72720A-6DB2-4626-AEC8-AB82AA40D6EC}" destId="{8B561C49-1FDA-4AAE-BBAA-FD3E7D64D6E7}" srcOrd="7" destOrd="0" presId="urn:microsoft.com/office/officeart/2005/8/layout/vList2"/>
    <dgm:cxn modelId="{348EC028-243E-4503-B28D-0CB9E96A544D}" type="presParOf" srcId="{7B72720A-6DB2-4626-AEC8-AB82AA40D6EC}" destId="{A019FA39-02A5-462A-BE66-B5892B9E82F9}" srcOrd="8" destOrd="0" presId="urn:microsoft.com/office/officeart/2005/8/layout/vList2"/>
    <dgm:cxn modelId="{CFFEF1CA-6B8B-4C1E-A841-70A11DB90038}" type="presParOf" srcId="{7B72720A-6DB2-4626-AEC8-AB82AA40D6EC}" destId="{D49E5E3B-5B41-453C-988D-807D30A04D45}" srcOrd="9" destOrd="0" presId="urn:microsoft.com/office/officeart/2005/8/layout/vList2"/>
    <dgm:cxn modelId="{11E1C8CB-4AA2-4880-B5DC-27D0999D46E0}" type="presParOf" srcId="{7B72720A-6DB2-4626-AEC8-AB82AA40D6EC}" destId="{0779FECB-9D53-4938-B389-53FB69730292}" srcOrd="10" destOrd="0" presId="urn:microsoft.com/office/officeart/2005/8/layout/vList2"/>
    <dgm:cxn modelId="{B06297C9-6E05-4345-8DAF-1B7179D41953}" type="presParOf" srcId="{7B72720A-6DB2-4626-AEC8-AB82AA40D6EC}" destId="{1F56E73F-FE93-4A48-81DD-86AFEDBF31FC}" srcOrd="11" destOrd="0" presId="urn:microsoft.com/office/officeart/2005/8/layout/vList2"/>
    <dgm:cxn modelId="{D71DB0FB-DE16-43D4-AC28-ACBEF1E3039E}" type="presParOf" srcId="{7B72720A-6DB2-4626-AEC8-AB82AA40D6EC}" destId="{E7D41856-BA59-4890-8CA6-BEF00699EA44}" srcOrd="12" destOrd="0" presId="urn:microsoft.com/office/officeart/2005/8/layout/vList2"/>
    <dgm:cxn modelId="{401DE6AF-5BA8-459F-A883-7B9E6E8089DA}" type="presParOf" srcId="{7B72720A-6DB2-4626-AEC8-AB82AA40D6EC}" destId="{3DB93ED7-BB0C-488E-BC37-8142FB37778A}" srcOrd="13" destOrd="0" presId="urn:microsoft.com/office/officeart/2005/8/layout/vList2"/>
    <dgm:cxn modelId="{A3DACC9B-FB91-4DB3-A416-8496B905D3B4}" type="presParOf" srcId="{7B72720A-6DB2-4626-AEC8-AB82AA40D6EC}" destId="{CDC9690E-8060-445C-9D57-D823E2710295}" srcOrd="14" destOrd="0" presId="urn:microsoft.com/office/officeart/2005/8/layout/vList2"/>
    <dgm:cxn modelId="{8495F55E-65B0-438D-AC79-A7C4D5FBE813}" type="presParOf" srcId="{7B72720A-6DB2-4626-AEC8-AB82AA40D6EC}" destId="{AD56565F-1418-4E10-B4FF-F72F96018AA7}" srcOrd="15" destOrd="0" presId="urn:microsoft.com/office/officeart/2005/8/layout/vList2"/>
    <dgm:cxn modelId="{6055C41E-12F6-480D-B8FB-44FAEF5DAB6A}" type="presParOf" srcId="{7B72720A-6DB2-4626-AEC8-AB82AA40D6EC}" destId="{5176AF5A-5821-497E-9881-2386CF7D0713}" srcOrd="16" destOrd="0" presId="urn:microsoft.com/office/officeart/2005/8/layout/vList2"/>
    <dgm:cxn modelId="{FEFCFD99-27B5-42DC-8D7B-29391FB25BEC}" type="presParOf" srcId="{7B72720A-6DB2-4626-AEC8-AB82AA40D6EC}" destId="{1C84425E-C593-40C7-BB78-0586AB5CEF67}" srcOrd="17" destOrd="0" presId="urn:microsoft.com/office/officeart/2005/8/layout/vList2"/>
    <dgm:cxn modelId="{871473DA-F964-4616-AF05-983A387CB9E8}" type="presParOf" srcId="{7B72720A-6DB2-4626-AEC8-AB82AA40D6EC}" destId="{B7B95FEF-8D34-449A-91E0-811AA1B052F7}" srcOrd="18" destOrd="0" presId="urn:microsoft.com/office/officeart/2005/8/layout/vList2"/>
    <dgm:cxn modelId="{5A8B4035-6886-4996-A504-3FB12D50D631}" type="presParOf" srcId="{7B72720A-6DB2-4626-AEC8-AB82AA40D6EC}" destId="{8E2E7C64-5994-4279-91C0-DA168C9A6CAA}" srcOrd="19" destOrd="0" presId="urn:microsoft.com/office/officeart/2005/8/layout/vList2"/>
    <dgm:cxn modelId="{C02BBF0B-2671-4272-8F3C-3659E25F5673}" type="presParOf" srcId="{7B72720A-6DB2-4626-AEC8-AB82AA40D6EC}" destId="{D67FFEE9-3004-4E40-B4D2-8023FEF0812C}" srcOrd="20" destOrd="0" presId="urn:microsoft.com/office/officeart/2005/8/layout/vList2"/>
    <dgm:cxn modelId="{5B3ACA20-A6DA-4C09-9F08-BC9D9DEC6A4C}" type="presParOf" srcId="{7B72720A-6DB2-4626-AEC8-AB82AA40D6EC}" destId="{6A670650-A478-4DB0-BC26-30D199B3D2C1}" srcOrd="21" destOrd="0" presId="urn:microsoft.com/office/officeart/2005/8/layout/vList2"/>
    <dgm:cxn modelId="{789913B3-F980-40C1-9E58-B08D260D32FA}" type="presParOf" srcId="{7B72720A-6DB2-4626-AEC8-AB82AA40D6EC}" destId="{166FBE0F-7113-461B-BA50-E6E8D1BCBCEC}" srcOrd="2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60F89-D9AA-4743-BE4F-C1CBC6F0417D}">
      <dsp:nvSpPr>
        <dsp:cNvPr id="0" name=""/>
        <dsp:cNvSpPr/>
      </dsp:nvSpPr>
      <dsp:spPr>
        <a:xfrm>
          <a:off x="0" y="186599"/>
          <a:ext cx="5196712" cy="304200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rgbClr val="002060"/>
              </a:solidFill>
            </a:rPr>
            <a:t>a) Ambientes para criação e acompanhamento;</a:t>
          </a:r>
          <a:endParaRPr lang="pt-BR" sz="1300" kern="1200" dirty="0">
            <a:solidFill>
              <a:srgbClr val="002060"/>
            </a:solidFill>
          </a:endParaRPr>
        </a:p>
      </dsp:txBody>
      <dsp:txXfrm>
        <a:off x="14850" y="201449"/>
        <a:ext cx="5167012" cy="274500"/>
      </dsp:txXfrm>
    </dsp:sp>
    <dsp:sp modelId="{86321A5D-004E-48EB-A399-3D2D406B58A8}">
      <dsp:nvSpPr>
        <dsp:cNvPr id="0" name=""/>
        <dsp:cNvSpPr/>
      </dsp:nvSpPr>
      <dsp:spPr>
        <a:xfrm>
          <a:off x="0" y="52823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bg2"/>
              </a:solidFill>
            </a:rPr>
            <a:t>b) Formato de uma instrução JCL;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543089"/>
        <a:ext cx="5167012" cy="274500"/>
      </dsp:txXfrm>
    </dsp:sp>
    <dsp:sp modelId="{B9A64D3E-530A-4B62-8299-C5876B57E091}">
      <dsp:nvSpPr>
        <dsp:cNvPr id="0" name=""/>
        <dsp:cNvSpPr/>
      </dsp:nvSpPr>
      <dsp:spPr>
        <a:xfrm>
          <a:off x="0" y="86987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bg2"/>
              </a:solidFill>
            </a:rPr>
            <a:t>c) Documentando uma rotina;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884729"/>
        <a:ext cx="5167012" cy="274500"/>
      </dsp:txXfrm>
    </dsp:sp>
    <dsp:sp modelId="{68768B0F-2F52-48A4-9BE4-BF02B7547775}">
      <dsp:nvSpPr>
        <dsp:cNvPr id="0" name=""/>
        <dsp:cNvSpPr/>
      </dsp:nvSpPr>
      <dsp:spPr>
        <a:xfrm>
          <a:off x="0" y="121151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bg2"/>
              </a:solidFill>
            </a:rPr>
            <a:t>d) </a:t>
          </a:r>
          <a:r>
            <a:rPr lang="pt-BR" sz="1300" kern="1200" dirty="0" err="1" smtClean="0">
              <a:solidFill>
                <a:schemeClr val="bg2"/>
              </a:solidFill>
            </a:rPr>
            <a:t>Steps</a:t>
          </a:r>
          <a:r>
            <a:rPr lang="pt-BR" sz="1300" kern="1200" dirty="0" smtClean="0">
              <a:solidFill>
                <a:schemeClr val="bg2"/>
              </a:solidFill>
            </a:rPr>
            <a:t>: IEFBR14, SORT, NATBATCH / IKJEFT01, ICEGENER;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1226369"/>
        <a:ext cx="5167012" cy="274500"/>
      </dsp:txXfrm>
    </dsp:sp>
    <dsp:sp modelId="{A019FA39-02A5-462A-BE66-B5892B9E82F9}">
      <dsp:nvSpPr>
        <dsp:cNvPr id="0" name=""/>
        <dsp:cNvSpPr/>
      </dsp:nvSpPr>
      <dsp:spPr>
        <a:xfrm>
          <a:off x="0" y="1553159"/>
          <a:ext cx="5196712" cy="40437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bg2"/>
              </a:solidFill>
            </a:rPr>
            <a:t>e) </a:t>
          </a:r>
          <a:r>
            <a:rPr lang="pt-BR" sz="1300" b="0" i="0" kern="1200" dirty="0" err="1" smtClean="0">
              <a:solidFill>
                <a:schemeClr val="bg2"/>
              </a:solidFill>
            </a:rPr>
            <a:t>Sysout</a:t>
          </a:r>
          <a:r>
            <a:rPr lang="pt-BR" sz="1300" b="0" i="0" kern="1200" dirty="0" smtClean="0">
              <a:solidFill>
                <a:schemeClr val="bg2"/>
              </a:solidFill>
            </a:rPr>
            <a:t>: resultado da execução, estatística de execução, </a:t>
          </a:r>
          <a:r>
            <a:rPr lang="pt-BR" sz="1300" b="0" i="0" kern="1200" dirty="0" err="1" smtClean="0">
              <a:solidFill>
                <a:schemeClr val="bg2"/>
              </a:solidFill>
            </a:rPr>
            <a:t>etc</a:t>
          </a:r>
          <a:r>
            <a:rPr lang="pt-BR" sz="1300" b="0" i="0" kern="1200" dirty="0" smtClean="0">
              <a:solidFill>
                <a:schemeClr val="bg2"/>
              </a:solidFill>
            </a:rPr>
            <a:t>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9740" y="1572899"/>
        <a:ext cx="5157232" cy="364890"/>
      </dsp:txXfrm>
    </dsp:sp>
    <dsp:sp modelId="{0779FECB-9D53-4938-B389-53FB69730292}">
      <dsp:nvSpPr>
        <dsp:cNvPr id="0" name=""/>
        <dsp:cNvSpPr/>
      </dsp:nvSpPr>
      <dsp:spPr>
        <a:xfrm>
          <a:off x="0" y="199496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bg2"/>
              </a:solidFill>
            </a:rPr>
            <a:t>f) Conferência dos arquivos, relatórios e e-mails gerados; 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2009819"/>
        <a:ext cx="5167012" cy="274500"/>
      </dsp:txXfrm>
    </dsp:sp>
    <dsp:sp modelId="{E7D41856-BA59-4890-8CA6-BEF00699EA44}">
      <dsp:nvSpPr>
        <dsp:cNvPr id="0" name=""/>
        <dsp:cNvSpPr/>
      </dsp:nvSpPr>
      <dsp:spPr>
        <a:xfrm>
          <a:off x="0" y="233660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bg2"/>
              </a:solidFill>
            </a:rPr>
            <a:t>g) </a:t>
          </a:r>
          <a:r>
            <a:rPr lang="pt-BR" sz="1300" kern="1200" dirty="0" smtClean="0">
              <a:solidFill>
                <a:schemeClr val="bg2"/>
              </a:solidFill>
            </a:rPr>
            <a:t>Controle de execução (</a:t>
          </a:r>
          <a:r>
            <a:rPr lang="pt-BR" sz="1300" kern="1200" dirty="0" err="1" smtClean="0">
              <a:solidFill>
                <a:schemeClr val="bg2"/>
              </a:solidFill>
            </a:rPr>
            <a:t>return</a:t>
          </a:r>
          <a:r>
            <a:rPr lang="pt-BR" sz="1300" kern="1200" dirty="0" smtClean="0">
              <a:solidFill>
                <a:schemeClr val="bg2"/>
              </a:solidFill>
            </a:rPr>
            <a:t> </a:t>
          </a:r>
          <a:r>
            <a:rPr lang="pt-BR" sz="1300" kern="1200" dirty="0" err="1" smtClean="0">
              <a:solidFill>
                <a:schemeClr val="bg2"/>
              </a:solidFill>
            </a:rPr>
            <a:t>code</a:t>
          </a:r>
          <a:r>
            <a:rPr lang="pt-BR" sz="1300" kern="1200" dirty="0" smtClean="0">
              <a:solidFill>
                <a:schemeClr val="bg2"/>
              </a:solidFill>
            </a:rPr>
            <a:t>) e e</a:t>
          </a:r>
          <a:r>
            <a:rPr lang="pt-BR" sz="1300" b="0" i="0" kern="1200" dirty="0" smtClean="0">
              <a:solidFill>
                <a:schemeClr val="bg2"/>
              </a:solidFill>
            </a:rPr>
            <a:t>rros no processamento;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2351459"/>
        <a:ext cx="5167012" cy="274500"/>
      </dsp:txXfrm>
    </dsp:sp>
    <dsp:sp modelId="{CDC9690E-8060-445C-9D57-D823E2710295}">
      <dsp:nvSpPr>
        <dsp:cNvPr id="0" name=""/>
        <dsp:cNvSpPr/>
      </dsp:nvSpPr>
      <dsp:spPr>
        <a:xfrm>
          <a:off x="0" y="267824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bg2"/>
              </a:solidFill>
            </a:rPr>
            <a:t>h) Parâmetros inerentes aos cartões JOB, EXEC e DD;</a:t>
          </a:r>
          <a:endParaRPr lang="pt-BR" sz="1300" kern="1200" dirty="0">
            <a:solidFill>
              <a:schemeClr val="bg2"/>
            </a:solidFill>
          </a:endParaRPr>
        </a:p>
      </dsp:txBody>
      <dsp:txXfrm>
        <a:off x="14850" y="2693099"/>
        <a:ext cx="5167012" cy="274500"/>
      </dsp:txXfrm>
    </dsp:sp>
    <dsp:sp modelId="{5176AF5A-5821-497E-9881-2386CF7D0713}">
      <dsp:nvSpPr>
        <dsp:cNvPr id="0" name=""/>
        <dsp:cNvSpPr/>
      </dsp:nvSpPr>
      <dsp:spPr>
        <a:xfrm>
          <a:off x="0" y="301988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accent6">
                  <a:lumMod val="50000"/>
                </a:schemeClr>
              </a:solidFill>
            </a:rPr>
            <a:t>i) Como dar o nome a um arquivo;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3034739"/>
        <a:ext cx="5167012" cy="274500"/>
      </dsp:txXfrm>
    </dsp:sp>
    <dsp:sp modelId="{B7B95FEF-8D34-449A-91E0-811AA1B052F7}">
      <dsp:nvSpPr>
        <dsp:cNvPr id="0" name=""/>
        <dsp:cNvSpPr/>
      </dsp:nvSpPr>
      <dsp:spPr>
        <a:xfrm>
          <a:off x="0" y="336152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accent6">
                  <a:lumMod val="50000"/>
                </a:schemeClr>
              </a:solidFill>
            </a:rPr>
            <a:t>j) Como saber se o arquivo existe ou se é um novo arquivo;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3376379"/>
        <a:ext cx="5167012" cy="274500"/>
      </dsp:txXfrm>
    </dsp:sp>
    <dsp:sp modelId="{D67FFEE9-3004-4E40-B4D2-8023FEF0812C}">
      <dsp:nvSpPr>
        <dsp:cNvPr id="0" name=""/>
        <dsp:cNvSpPr/>
      </dsp:nvSpPr>
      <dsp:spPr>
        <a:xfrm>
          <a:off x="0" y="370316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accent6">
                  <a:lumMod val="50000"/>
                </a:schemeClr>
              </a:solidFill>
            </a:rPr>
            <a:t>k) Onde o arquivo será gravado;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3718019"/>
        <a:ext cx="5167012" cy="274500"/>
      </dsp:txXfrm>
    </dsp:sp>
    <dsp:sp modelId="{166FBE0F-7113-461B-BA50-E6E8D1BCBCEC}">
      <dsp:nvSpPr>
        <dsp:cNvPr id="0" name=""/>
        <dsp:cNvSpPr/>
      </dsp:nvSpPr>
      <dsp:spPr>
        <a:xfrm>
          <a:off x="0" y="4044809"/>
          <a:ext cx="5196712" cy="304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>
              <a:solidFill>
                <a:schemeClr val="accent6">
                  <a:lumMod val="50000"/>
                </a:schemeClr>
              </a:solidFill>
            </a:rPr>
            <a:t>l) Manutenções: exclusão, alocação, cópia e “</a:t>
          </a:r>
          <a:r>
            <a:rPr lang="pt-BR" sz="1300" b="0" i="0" kern="1200" dirty="0" err="1" smtClean="0">
              <a:solidFill>
                <a:schemeClr val="accent6">
                  <a:lumMod val="50000"/>
                </a:schemeClr>
              </a:solidFill>
            </a:rPr>
            <a:t>rename</a:t>
          </a:r>
          <a:r>
            <a:rPr lang="pt-BR" sz="1300" b="0" i="0" kern="1200" dirty="0" smtClean="0">
              <a:solidFill>
                <a:schemeClr val="accent6">
                  <a:lumMod val="50000"/>
                </a:schemeClr>
              </a:solidFill>
            </a:rPr>
            <a:t>” de arquivos;</a:t>
          </a:r>
          <a:endParaRPr lang="pt-BR" sz="1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850" y="4059659"/>
        <a:ext cx="5167012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3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3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57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12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59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769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20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9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49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67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980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22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79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4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246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84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62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13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40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3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eber.oliveira@prodemge.gov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cid:image001.jpg@01CD1802.57C630A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1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7;p1"/>
          <p:cNvSpPr/>
          <p:nvPr/>
        </p:nvSpPr>
        <p:spPr>
          <a:xfrm>
            <a:off x="5213445" y="5337126"/>
            <a:ext cx="57105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Tutor – Cleber Alexandre de Oliveira</a:t>
            </a:r>
            <a:endParaRPr sz="2800" b="1" dirty="0"/>
          </a:p>
        </p:txBody>
      </p:sp>
      <p:sp>
        <p:nvSpPr>
          <p:cNvPr id="97" name="Google Shape;97;p1"/>
          <p:cNvSpPr/>
          <p:nvPr/>
        </p:nvSpPr>
        <p:spPr>
          <a:xfrm>
            <a:off x="519564" y="2104137"/>
            <a:ext cx="109585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JCL básico – módulo II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7070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515479" y="2111569"/>
          <a:ext cx="6918301" cy="447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204">
                  <a:extLst>
                    <a:ext uri="{9D8B030D-6E8A-4147-A177-3AD203B41FA5}">
                      <a16:colId xmlns="" xmlns:a16="http://schemas.microsoft.com/office/drawing/2014/main" val="2203060830"/>
                    </a:ext>
                  </a:extLst>
                </a:gridCol>
                <a:gridCol w="477460">
                  <a:extLst>
                    <a:ext uri="{9D8B030D-6E8A-4147-A177-3AD203B41FA5}">
                      <a16:colId xmlns="" xmlns:a16="http://schemas.microsoft.com/office/drawing/2014/main" val="2894357892"/>
                    </a:ext>
                  </a:extLst>
                </a:gridCol>
                <a:gridCol w="457972">
                  <a:extLst>
                    <a:ext uri="{9D8B030D-6E8A-4147-A177-3AD203B41FA5}">
                      <a16:colId xmlns="" xmlns:a16="http://schemas.microsoft.com/office/drawing/2014/main" val="1532020795"/>
                    </a:ext>
                  </a:extLst>
                </a:gridCol>
                <a:gridCol w="399508">
                  <a:extLst>
                    <a:ext uri="{9D8B030D-6E8A-4147-A177-3AD203B41FA5}">
                      <a16:colId xmlns="" xmlns:a16="http://schemas.microsoft.com/office/drawing/2014/main" val="1435781288"/>
                    </a:ext>
                  </a:extLst>
                </a:gridCol>
                <a:gridCol w="457972">
                  <a:extLst>
                    <a:ext uri="{9D8B030D-6E8A-4147-A177-3AD203B41FA5}">
                      <a16:colId xmlns="" xmlns:a16="http://schemas.microsoft.com/office/drawing/2014/main" val="942590592"/>
                    </a:ext>
                  </a:extLst>
                </a:gridCol>
                <a:gridCol w="311811">
                  <a:extLst>
                    <a:ext uri="{9D8B030D-6E8A-4147-A177-3AD203B41FA5}">
                      <a16:colId xmlns="" xmlns:a16="http://schemas.microsoft.com/office/drawing/2014/main" val="792036183"/>
                    </a:ext>
                  </a:extLst>
                </a:gridCol>
                <a:gridCol w="594390">
                  <a:extLst>
                    <a:ext uri="{9D8B030D-6E8A-4147-A177-3AD203B41FA5}">
                      <a16:colId xmlns="" xmlns:a16="http://schemas.microsoft.com/office/drawing/2014/main" val="972922897"/>
                    </a:ext>
                  </a:extLst>
                </a:gridCol>
                <a:gridCol w="1042617">
                  <a:extLst>
                    <a:ext uri="{9D8B030D-6E8A-4147-A177-3AD203B41FA5}">
                      <a16:colId xmlns="" xmlns:a16="http://schemas.microsoft.com/office/drawing/2014/main" val="667140255"/>
                    </a:ext>
                  </a:extLst>
                </a:gridCol>
                <a:gridCol w="2689367">
                  <a:extLst>
                    <a:ext uri="{9D8B030D-6E8A-4147-A177-3AD203B41FA5}">
                      <a16:colId xmlns="" xmlns:a16="http://schemas.microsoft.com/office/drawing/2014/main" val="404253137"/>
                    </a:ext>
                  </a:extLst>
                </a:gridCol>
              </a:tblGrid>
              <a:tr h="2221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Sistema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NOME DO SISTEMA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CLIENTE</a:t>
                      </a:r>
                      <a:endParaRPr lang="pt-BR" sz="13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422197951"/>
                  </a:ext>
                </a:extLst>
              </a:tr>
              <a:tr h="1645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ISHC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FOLHA DE PAGAMENTO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SEPLAG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795297024"/>
                  </a:ext>
                </a:extLst>
              </a:tr>
              <a:tr h="2499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5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Arquivo</a:t>
                      </a:r>
                      <a:endParaRPr lang="pt-BR" sz="15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7603571"/>
                  </a:ext>
                </a:extLst>
              </a:tr>
              <a:tr h="19438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Nome</a:t>
                      </a:r>
                      <a:endParaRPr lang="pt-BR" sz="11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solidFill>
                            <a:schemeClr val="bg2"/>
                          </a:solidFill>
                          <a:effectLst/>
                        </a:rPr>
                        <a:t>Código</a:t>
                      </a:r>
                      <a:endParaRPr lang="pt-BR" sz="11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solidFill>
                            <a:schemeClr val="bg2"/>
                          </a:solidFill>
                          <a:effectLst/>
                        </a:rPr>
                        <a:t>Tamanho</a:t>
                      </a:r>
                      <a:endParaRPr lang="pt-BR" sz="11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932420538"/>
                  </a:ext>
                </a:extLst>
              </a:tr>
              <a:tr h="1645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DOCFOLHA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DOCFOLHA - COMPLETO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128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14734909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Localização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323704102"/>
                  </a:ext>
                </a:extLst>
              </a:tr>
              <a:tr h="1573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Nível</a:t>
                      </a:r>
                      <a:endParaRPr lang="pt-BR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N.Ocors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De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Até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N. Bytes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 err="1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Formato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Simbólico</a:t>
                      </a:r>
                      <a:endParaRPr lang="pt-BR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solidFill>
                            <a:schemeClr val="bg2"/>
                          </a:solidFill>
                          <a:effectLst/>
                        </a:rPr>
                        <a:t>Descrição</a:t>
                      </a:r>
                      <a:endParaRPr lang="pt-BR" sz="8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984638139"/>
                  </a:ext>
                </a:extLst>
              </a:tr>
              <a:tr h="784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•1</a:t>
                      </a:r>
                      <a:endParaRPr lang="pt-B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TPREGISTRO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RESTANTE REGISTRO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990066241"/>
                  </a:ext>
                </a:extLst>
              </a:tr>
              <a:tr h="1151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CDUNIDORCAM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ÓRGÃO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39654623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CDUNIDCONTR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UNIDADE ORÇAM. P/INSS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506895767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CDEVENTO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EVENTO CONTÁBIL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56588990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CPFDET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CGC ORIGEM DETALHE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90302874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NCCREDOR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CGC - PARTE 1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08994693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ETCREDOR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CGC - RESTO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8082164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>
                          <a:solidFill>
                            <a:srgbClr val="C00000"/>
                          </a:solidFill>
                          <a:effectLst/>
                        </a:rPr>
                        <a:t>N</a:t>
                      </a:r>
                      <a:endParaRPr lang="pt-BR" sz="1000" b="0" i="1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DVCREDOR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CGC - DV</a:t>
                      </a:r>
                      <a:endParaRPr lang="pt-BR" sz="1000" b="0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139746541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CDRECEITA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RECOLHIMENTO/RECEITA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81459752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CDRECOL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CODIGO DE RECOLHIMENTO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548784954"/>
                  </a:ext>
                </a:extLst>
              </a:tr>
              <a:tr h="2065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49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63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VALOR-EVENTO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VALOR EVENTO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56880360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79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FUNCIONAL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FUNCIONAL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844894839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80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85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NATDESP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CATEGORIA,GRUPO,MODAL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751026863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86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92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GMIFP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GMIFP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668080728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107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>
                          <a:solidFill>
                            <a:srgbClr val="FF0000"/>
                          </a:solidFill>
                          <a:effectLst/>
                        </a:rPr>
                        <a:t>CGCHE</a:t>
                      </a:r>
                      <a:endParaRPr lang="pt-B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CGC ORIGEM HEADER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9794691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108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EVENTORP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EVENTO RECURSO PROPRIO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2652040600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115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116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CATEVENTO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CATEGORIA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360455402"/>
                  </a:ext>
                </a:extLst>
              </a:tr>
              <a:tr h="164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117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N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TPCREDOR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TIPO DO CREDOR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3805280054"/>
                  </a:ext>
                </a:extLst>
              </a:tr>
              <a:tr h="359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118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131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14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solidFill>
                            <a:schemeClr val="bg2"/>
                          </a:solidFill>
                          <a:effectLst/>
                        </a:rPr>
                        <a:t>RESTO</a:t>
                      </a:r>
                      <a:endParaRPr lang="pt-BR" sz="10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solidFill>
                            <a:schemeClr val="bg2"/>
                          </a:solidFill>
                          <a:effectLst/>
                        </a:rPr>
                        <a:t>IDENTIF PROG OU ATIVIDADE</a:t>
                      </a:r>
                      <a:endParaRPr lang="pt-BR" sz="10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84" marR="9084" marT="9084" marB="0" anchor="b"/>
                </a:tc>
                <a:extLst>
                  <a:ext uri="{0D108BD9-81ED-4DB2-BD59-A6C34878D82A}">
                    <a16:rowId xmlns="" xmlns:a16="http://schemas.microsoft.com/office/drawing/2014/main" val="1499742878"/>
                  </a:ext>
                </a:extLst>
              </a:tr>
            </a:tbl>
          </a:graphicData>
        </a:graphic>
      </p:graphicFrame>
      <p:sp>
        <p:nvSpPr>
          <p:cNvPr id="55" name="CaixaDeTexto 54"/>
          <p:cNvSpPr txBox="1"/>
          <p:nvPr/>
        </p:nvSpPr>
        <p:spPr>
          <a:xfrm>
            <a:off x="2527510" y="2159266"/>
            <a:ext cx="415076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2"/>
                </a:solidFill>
                <a:latin typeface="+mn-lt"/>
              </a:rPr>
              <a:t>Lay-out</a:t>
            </a:r>
            <a:r>
              <a:rPr lang="pt-BR" b="1" dirty="0" smtClean="0">
                <a:solidFill>
                  <a:schemeClr val="bg2"/>
                </a:solidFill>
                <a:latin typeface="+mn-lt"/>
              </a:rPr>
              <a:t> Arquivo Documento Folha</a:t>
            </a:r>
            <a:endParaRPr lang="pt-BR" b="1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829345" y="2040558"/>
            <a:ext cx="10360032" cy="4581467"/>
            <a:chOff x="829345" y="2040558"/>
            <a:chExt cx="10360032" cy="4581467"/>
          </a:xfrm>
        </p:grpSpPr>
        <p:sp>
          <p:nvSpPr>
            <p:cNvPr id="10" name="CaixaDeTexto 9"/>
            <p:cNvSpPr txBox="1"/>
            <p:nvPr/>
          </p:nvSpPr>
          <p:spPr>
            <a:xfrm>
              <a:off x="829345" y="2097710"/>
              <a:ext cx="10360032" cy="4524315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                                                                        1         1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1         2         3         4         5         6         7         8         9         0         1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12345678901234567890123456789012345678901234567890123456789012345678901234567890123456789012345678901234567890</a:t>
              </a:r>
            </a:p>
            <a:p>
              <a:endParaRPr lang="pt-BR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NISHCH28                       ESTADO DE MINAS GERAIS - SECRETARIA DE ESTADO DA FAZENDA       PRODEMGE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99.99.9999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NOTA DE LIQUIDACAO PARA VERIFICACAO                 PAG.    0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UNIDADE EXECUTORA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9999 999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REF.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99/9999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GMIFP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9999999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PESSOAL CENTRALIZAD                                              FOLHA-FINAL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CREDOR 999999999-99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DE PAGAMENTO DE PESSOAL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SITUACAO LIQUIDACAO : NAO REGISTRADA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VALOR LIQUIDO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VALOR ADOT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EVENTO CATEG           CREDOR               DESCRICAO                                 VALOR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ZZZZZZZ   Z   X    XXXXXXXXXXXXXXXX                                                   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XXXXXXXXXXXXXXXXXXXXXXXXXXXXXXXXXXXXXXXXXXXXXXXXXXXXXXXXXXXXXXXXXXXXXXXXXXXXX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XXXXXXXXXXXXXXXXXXXXXXXXXXXXXXXXXXXXXXXXXXXXXXXXXXXXXXXXXXXXXXXXXXXXXXXXXXXXX  </a:t>
              </a: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56882" y="2040558"/>
              <a:ext cx="18427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 smtClean="0">
                  <a:solidFill>
                    <a:schemeClr val="bg2"/>
                  </a:solidFill>
                </a:rPr>
                <a:t>Lay-out</a:t>
              </a:r>
              <a:r>
                <a:rPr lang="pt-BR" b="1" dirty="0" smtClean="0">
                  <a:solidFill>
                    <a:schemeClr val="bg2"/>
                  </a:solidFill>
                </a:rPr>
                <a:t> Relatório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86143" y="1596336"/>
            <a:ext cx="7330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10 - ESQUEMA </a:t>
            </a:r>
            <a:r>
              <a:rPr lang="pt-BR" b="1" dirty="0"/>
              <a:t>PARA CRIAÇÃO DE UMA </a:t>
            </a:r>
            <a:r>
              <a:rPr lang="pt-BR" b="1" dirty="0" smtClean="0"/>
              <a:t>PROC – Projeto </a:t>
            </a:r>
            <a:endParaRPr lang="pt-BR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376927" y="2557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376927" y="3014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24045" y="26550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724045" y="31122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30804" y="2566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856882" y="2105649"/>
            <a:ext cx="10178709" cy="4185761"/>
            <a:chOff x="736562" y="1961265"/>
            <a:chExt cx="10178709" cy="4185761"/>
          </a:xfrm>
        </p:grpSpPr>
        <p:sp>
          <p:nvSpPr>
            <p:cNvPr id="2" name="CaixaDeTexto 1"/>
            <p:cNvSpPr txBox="1"/>
            <p:nvPr/>
          </p:nvSpPr>
          <p:spPr>
            <a:xfrm>
              <a:off x="736562" y="1961265"/>
              <a:ext cx="10178709" cy="4185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FROM=MAINFRAME</a:t>
              </a:r>
            </a:p>
            <a:p>
              <a:r>
                <a:rPr lang="pt-BR" dirty="0" err="1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=e-mail de destino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Subject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pre-liquidacao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conferencia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FILENAME=RISHCH28.TXT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MSGSTART=&gt;&gt;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Prezados,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Segue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verificacao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valores inerentes a folha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destinados 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integracao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com o SIAFI. Tais valores se referem a apropria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financeira 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contabil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servidores do poder executivo da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administracao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direta do Estado com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utilizacao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recurso do Tesouro.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at.,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ishc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automático</a:t>
              </a:r>
            </a:p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817884" y="2033717"/>
              <a:ext cx="1842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2"/>
                  </a:solidFill>
                </a:rPr>
                <a:t>Modelo do e-mail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8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00789" y="2240380"/>
            <a:ext cx="20164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 final do mês, após o fechamento da folha,</a:t>
            </a:r>
          </a:p>
          <a:p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rodam as rotinas de pagamento no período noturno (PROCS agendadas </a:t>
            </a:r>
            <a:r>
              <a:rPr lang="pt-BR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execução</a:t>
            </a:r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t-BR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86143" y="1596336"/>
            <a:ext cx="7330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11 - ESQUEMA </a:t>
            </a:r>
            <a:r>
              <a:rPr lang="pt-BR" b="1" dirty="0"/>
              <a:t>PARA CRIAÇÃO DE UMA </a:t>
            </a:r>
            <a:r>
              <a:rPr lang="pt-BR" b="1" dirty="0" smtClean="0"/>
              <a:t>PROC – Projeto </a:t>
            </a:r>
            <a:endParaRPr lang="pt-BR" dirty="0"/>
          </a:p>
        </p:txBody>
      </p:sp>
      <p:cxnSp>
        <p:nvCxnSpPr>
          <p:cNvPr id="4" name="Conector em Curva 3"/>
          <p:cNvCxnSpPr/>
          <p:nvPr/>
        </p:nvCxnSpPr>
        <p:spPr>
          <a:xfrm rot="16200000" flipH="1">
            <a:off x="1062501" y="3645716"/>
            <a:ext cx="443791" cy="1865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/>
          <p:cNvSpPr txBox="1"/>
          <p:nvPr/>
        </p:nvSpPr>
        <p:spPr>
          <a:xfrm>
            <a:off x="300789" y="3946818"/>
            <a:ext cx="2061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Vários programas são executados pelas </a:t>
            </a:r>
            <a:r>
              <a:rPr lang="pt-BR" sz="13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PROCs</a:t>
            </a:r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... </a:t>
            </a:r>
            <a:endParaRPr lang="pt-BR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7" name="CaixaDeTexto 126"/>
          <p:cNvSpPr txBox="1"/>
          <p:nvPr/>
        </p:nvSpPr>
        <p:spPr>
          <a:xfrm>
            <a:off x="300789" y="4848901"/>
            <a:ext cx="20694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Dentre estas </a:t>
            </a:r>
            <a:r>
              <a:rPr lang="pt-BR" sz="13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Procs</a:t>
            </a:r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deverá ser desenvolvida a </a:t>
            </a:r>
            <a:r>
              <a:rPr lang="pt-BR" sz="1300" b="1" i="1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ISHCE100</a:t>
            </a:r>
            <a:r>
              <a:rPr lang="pt-BR" sz="1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para produção dos relatórios Nota de Liquidação da folha de pagamento dos servidores dos órgãos do poder executivo.</a:t>
            </a:r>
            <a:endParaRPr lang="pt-BR" sz="1300" b="1" i="1" u="sng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8" name="Conector em Curva 127"/>
          <p:cNvCxnSpPr/>
          <p:nvPr/>
        </p:nvCxnSpPr>
        <p:spPr>
          <a:xfrm rot="16200000" flipH="1">
            <a:off x="1038502" y="4566186"/>
            <a:ext cx="449632" cy="1443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376927" y="2557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376927" y="3014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24045" y="26550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724045" y="31122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0" name="Agrupar 49"/>
          <p:cNvGrpSpPr/>
          <p:nvPr/>
        </p:nvGrpSpPr>
        <p:grpSpPr>
          <a:xfrm>
            <a:off x="5005280" y="2783562"/>
            <a:ext cx="2152608" cy="3544399"/>
            <a:chOff x="6704944" y="3530071"/>
            <a:chExt cx="2152608" cy="2693412"/>
          </a:xfrm>
        </p:grpSpPr>
        <p:sp>
          <p:nvSpPr>
            <p:cNvPr id="41" name="CaixaDeTexto 40"/>
            <p:cNvSpPr txBox="1"/>
            <p:nvPr/>
          </p:nvSpPr>
          <p:spPr>
            <a:xfrm>
              <a:off x="6747015" y="3530071"/>
              <a:ext cx="1195381" cy="21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err="1" smtClean="0">
                  <a:latin typeface="+mj-lt"/>
                  <a:cs typeface="Calibri Light" panose="020F0302020204030204" pitchFamily="34" charset="0"/>
                </a:rPr>
                <a:t>Step</a:t>
              </a:r>
              <a:r>
                <a:rPr lang="pt-BR" sz="1200" dirty="0" smtClean="0">
                  <a:latin typeface="+mj-lt"/>
                  <a:cs typeface="Calibri Light" panose="020F0302020204030204" pitchFamily="34" charset="0"/>
                </a:rPr>
                <a:t> </a:t>
              </a:r>
              <a:r>
                <a:rPr lang="pt-BR" sz="1200" b="1" dirty="0" smtClean="0">
                  <a:solidFill>
                    <a:srgbClr val="C00000"/>
                  </a:solidFill>
                  <a:latin typeface="+mj-lt"/>
                  <a:cs typeface="Calibri Light" panose="020F0302020204030204" pitchFamily="34" charset="0"/>
                </a:rPr>
                <a:t>S002004</a:t>
              </a:r>
              <a:r>
                <a:rPr lang="pt-BR" sz="1200" dirty="0" smtClean="0">
                  <a:latin typeface="+mj-lt"/>
                  <a:cs typeface="Calibri Light" panose="020F0302020204030204" pitchFamily="34" charset="0"/>
                </a:rPr>
                <a:t> </a:t>
              </a:r>
              <a:endParaRPr lang="pt-BR" sz="1200" dirty="0"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7744828" y="4488001"/>
              <a:ext cx="1112724" cy="1089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CLASSIFICAÇÃO POR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100" dirty="0" smtClean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GMIFP + CGC-HEADER + UO + EVENTO + UO CONTRIB + CGC DET + RECEITA + COD RECOL</a:t>
              </a: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382806" y="5254934"/>
              <a:ext cx="0" cy="365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AutoShape 33"/>
            <p:cNvSpPr>
              <a:spLocks noChangeArrowheads="1"/>
            </p:cNvSpPr>
            <p:nvPr/>
          </p:nvSpPr>
          <p:spPr bwMode="auto">
            <a:xfrm>
              <a:off x="7070069" y="4492934"/>
              <a:ext cx="639762" cy="914400"/>
            </a:xfrm>
            <a:prstGeom prst="flowChartSor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>
              <a:off x="6704944" y="3835709"/>
              <a:ext cx="1279525" cy="457200"/>
            </a:xfrm>
            <a:prstGeom prst="flowChartPunchedCar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  <a:cs typeface="Courier New" panose="02070309020205020404" pitchFamily="49" charset="0"/>
                </a:rPr>
                <a:t>SORTIN</a:t>
              </a: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DOCFOLHA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7398681" y="4316722"/>
              <a:ext cx="0" cy="182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6704944" y="5651808"/>
              <a:ext cx="1279526" cy="571675"/>
            </a:xfrm>
            <a:prstGeom prst="flowChartPunchedCar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Courier New" panose="02070309020205020404" pitchFamily="49" charset="0"/>
                </a:rPr>
                <a:t>SORTOUT</a:t>
              </a: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DOCFOLHA</a:t>
              </a:r>
              <a:r>
                <a:rPr kumimoji="0" lang="pt-BR" altLang="pt-BR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CLASSIFICADO</a:t>
              </a: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30804" y="2566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52" name="Agrupar 51"/>
          <p:cNvGrpSpPr/>
          <p:nvPr/>
        </p:nvGrpSpPr>
        <p:grpSpPr>
          <a:xfrm>
            <a:off x="7637848" y="2849327"/>
            <a:ext cx="1617824" cy="3478634"/>
            <a:chOff x="9439083" y="2704623"/>
            <a:chExt cx="1493182" cy="3360067"/>
          </a:xfrm>
        </p:grpSpPr>
        <p:sp>
          <p:nvSpPr>
            <p:cNvPr id="42" name="Line 44"/>
            <p:cNvSpPr>
              <a:spLocks noChangeShapeType="1"/>
            </p:cNvSpPr>
            <p:nvPr/>
          </p:nvSpPr>
          <p:spPr bwMode="auto">
            <a:xfrm>
              <a:off x="10225586" y="4971307"/>
              <a:ext cx="0" cy="301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9439083" y="2704623"/>
              <a:ext cx="1493182" cy="3360067"/>
              <a:chOff x="9439083" y="2704623"/>
              <a:chExt cx="1493182" cy="3360067"/>
            </a:xfrm>
          </p:grpSpPr>
          <p:sp>
            <p:nvSpPr>
              <p:cNvPr id="182" name="CaixaDeTexto 181"/>
              <p:cNvSpPr txBox="1"/>
              <p:nvPr/>
            </p:nvSpPr>
            <p:spPr>
              <a:xfrm>
                <a:off x="9743419" y="2704623"/>
                <a:ext cx="11888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err="1" smtClean="0">
                    <a:latin typeface="+mj-lt"/>
                    <a:cs typeface="Calibri Light" panose="020F0302020204030204" pitchFamily="34" charset="0"/>
                  </a:rPr>
                  <a:t>Step</a:t>
                </a:r>
                <a:r>
                  <a:rPr lang="pt-BR" sz="1200" dirty="0" smtClean="0">
                    <a:latin typeface="+mj-lt"/>
                    <a:cs typeface="Calibri Light" panose="020F0302020204030204" pitchFamily="34" charset="0"/>
                  </a:rPr>
                  <a:t> </a:t>
                </a:r>
                <a:r>
                  <a:rPr lang="pt-BR" sz="1200" b="1" dirty="0" smtClean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</a:rPr>
                  <a:t>S003004 </a:t>
                </a:r>
                <a:endParaRPr lang="pt-BR" sz="1200" b="1" dirty="0">
                  <a:solidFill>
                    <a:srgbClr val="C00000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35" name="AutoShape 50"/>
              <p:cNvSpPr>
                <a:spLocks noChangeArrowheads="1"/>
              </p:cNvSpPr>
              <p:nvPr/>
            </p:nvSpPr>
            <p:spPr bwMode="auto">
              <a:xfrm>
                <a:off x="9439083" y="4095783"/>
                <a:ext cx="1384194" cy="855663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NISHCH28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  <a:cs typeface="Calibri Light" panose="020F03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GERA </a:t>
                </a:r>
                <a:r>
                  <a:rPr lang="pt-BR" altLang="pt-BR" sz="1100" dirty="0" smtClean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RELATÓRIO NOTA DE LIQUIDAÇÃO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6" name="AutoShape 49"/>
              <p:cNvSpPr>
                <a:spLocks noChangeArrowheads="1"/>
              </p:cNvSpPr>
              <p:nvPr/>
            </p:nvSpPr>
            <p:spPr bwMode="auto">
              <a:xfrm>
                <a:off x="9439083" y="3128025"/>
                <a:ext cx="1384194" cy="561298"/>
              </a:xfrm>
              <a:prstGeom prst="flowChartPunchedCard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ourier New" panose="02070309020205020404" pitchFamily="49" charset="0"/>
                  </a:rPr>
                  <a:t>ARQ. </a:t>
                </a:r>
                <a:r>
                  <a:rPr lang="pt-BR" altLang="pt-BR" sz="1100" dirty="0" smtClean="0">
                    <a:solidFill>
                      <a:schemeClr val="tx1"/>
                    </a:solidFill>
                    <a:ea typeface="Times New Roman" panose="02020603050405020304" pitchFamily="18" charset="0"/>
                    <a:cs typeface="Courier New" panose="02070309020205020404" pitchFamily="49" charset="0"/>
                  </a:rPr>
                  <a:t>CLASSIFICADO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8" name="AutoShape 47"/>
              <p:cNvSpPr>
                <a:spLocks noChangeArrowheads="1"/>
              </p:cNvSpPr>
              <p:nvPr/>
            </p:nvSpPr>
            <p:spPr bwMode="auto">
              <a:xfrm>
                <a:off x="9439083" y="5368947"/>
                <a:ext cx="1384194" cy="695743"/>
              </a:xfrm>
              <a:prstGeom prst="flowChartPunchedCard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ARQ.</a:t>
                </a:r>
                <a:r>
                  <a:rPr kumimoji="0" lang="pt-BR" altLang="pt-BR" sz="11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RELATÓRIO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NOTA DE LIQUIDAÇÃO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Line 45"/>
              <p:cNvSpPr>
                <a:spLocks noChangeShapeType="1"/>
              </p:cNvSpPr>
              <p:nvPr/>
            </p:nvSpPr>
            <p:spPr bwMode="auto">
              <a:xfrm>
                <a:off x="10225586" y="3723304"/>
                <a:ext cx="0" cy="35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59" name="Picture 3" descr="C:\Arquivos de programas\Microsoft Office\MEDIA\CAGCAT10\j02919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6703" y="2258035"/>
            <a:ext cx="1807769" cy="1913839"/>
          </a:xfrm>
          <a:prstGeom prst="rect">
            <a:avLst/>
          </a:prstGeom>
          <a:noFill/>
        </p:spPr>
      </p:pic>
      <p:grpSp>
        <p:nvGrpSpPr>
          <p:cNvPr id="20" name="Agrupar 19"/>
          <p:cNvGrpSpPr/>
          <p:nvPr/>
        </p:nvGrpSpPr>
        <p:grpSpPr>
          <a:xfrm>
            <a:off x="2866745" y="4447102"/>
            <a:ext cx="1751737" cy="1880861"/>
            <a:chOff x="2866745" y="4447102"/>
            <a:chExt cx="1751737" cy="1880861"/>
          </a:xfrm>
        </p:grpSpPr>
        <p:grpSp>
          <p:nvGrpSpPr>
            <p:cNvPr id="48" name="Agrupar 47"/>
            <p:cNvGrpSpPr/>
            <p:nvPr/>
          </p:nvGrpSpPr>
          <p:grpSpPr>
            <a:xfrm>
              <a:off x="2866745" y="4447102"/>
              <a:ext cx="1751737" cy="1880861"/>
              <a:chOff x="2750782" y="2489714"/>
              <a:chExt cx="1751737" cy="1880861"/>
            </a:xfrm>
          </p:grpSpPr>
          <p:sp>
            <p:nvSpPr>
              <p:cNvPr id="181" name="CaixaDeTexto 180"/>
              <p:cNvSpPr txBox="1"/>
              <p:nvPr/>
            </p:nvSpPr>
            <p:spPr>
              <a:xfrm>
                <a:off x="2997940" y="2489714"/>
                <a:ext cx="11953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err="1" smtClean="0">
                    <a:latin typeface="+mj-lt"/>
                    <a:cs typeface="Calibri Light" panose="020F0302020204030204" pitchFamily="34" charset="0"/>
                  </a:rPr>
                  <a:t>Step</a:t>
                </a:r>
                <a:r>
                  <a:rPr lang="pt-BR" sz="1200" dirty="0" smtClean="0">
                    <a:latin typeface="+mj-lt"/>
                    <a:cs typeface="Calibri Light" panose="020F0302020204030204" pitchFamily="34" charset="0"/>
                  </a:rPr>
                  <a:t> </a:t>
                </a:r>
                <a:r>
                  <a:rPr lang="pt-BR" sz="1200" b="1" dirty="0" smtClean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</a:rPr>
                  <a:t>S001004</a:t>
                </a:r>
                <a:endParaRPr lang="pt-BR" sz="1200" dirty="0"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3" name="AutoShape 11"/>
              <p:cNvSpPr>
                <a:spLocks noChangeArrowheads="1"/>
              </p:cNvSpPr>
              <p:nvPr/>
            </p:nvSpPr>
            <p:spPr bwMode="auto">
              <a:xfrm>
                <a:off x="2750782" y="2862103"/>
                <a:ext cx="1751737" cy="567497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DELETA ARQUIVOS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3116703" y="3637271"/>
                <a:ext cx="96519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081902" y="3637271"/>
                <a:ext cx="0" cy="182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750783" y="3819834"/>
                <a:ext cx="731837" cy="550741"/>
              </a:xfrm>
              <a:prstGeom prst="flowChartPunchedCard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ARQ FOLHA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Line 2"/>
              <p:cNvSpPr>
                <a:spLocks noChangeShapeType="1"/>
              </p:cNvSpPr>
              <p:nvPr/>
            </p:nvSpPr>
            <p:spPr bwMode="auto">
              <a:xfrm>
                <a:off x="3119877" y="3646796"/>
                <a:ext cx="0" cy="182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Line 1"/>
              <p:cNvSpPr>
                <a:spLocks noChangeShapeType="1"/>
              </p:cNvSpPr>
              <p:nvPr/>
            </p:nvSpPr>
            <p:spPr bwMode="auto">
              <a:xfrm>
                <a:off x="3621636" y="3428546"/>
                <a:ext cx="0" cy="234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56" name="AutoShape 4"/>
            <p:cNvSpPr>
              <a:spLocks noChangeArrowheads="1"/>
            </p:cNvSpPr>
            <p:nvPr/>
          </p:nvSpPr>
          <p:spPr bwMode="auto">
            <a:xfrm>
              <a:off x="3837615" y="5772459"/>
              <a:ext cx="780867" cy="555504"/>
            </a:xfrm>
            <a:prstGeom prst="flowChartPunchedCard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ARQ.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RELATO</a:t>
              </a:r>
              <a:endPara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9748746" y="2868431"/>
            <a:ext cx="1601647" cy="3551132"/>
            <a:chOff x="9748746" y="2868431"/>
            <a:chExt cx="1601647" cy="3551132"/>
          </a:xfrm>
        </p:grpSpPr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10515174" y="5063246"/>
              <a:ext cx="0" cy="473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100"/>
            </a:p>
          </p:txBody>
        </p:sp>
        <p:grpSp>
          <p:nvGrpSpPr>
            <p:cNvPr id="61" name="Agrupar 60"/>
            <p:cNvGrpSpPr/>
            <p:nvPr/>
          </p:nvGrpSpPr>
          <p:grpSpPr>
            <a:xfrm>
              <a:off x="9748746" y="2868431"/>
              <a:ext cx="1601647" cy="2166238"/>
              <a:chOff x="9439083" y="2723076"/>
              <a:chExt cx="1478252" cy="2092403"/>
            </a:xfrm>
          </p:grpSpPr>
          <p:sp>
            <p:nvSpPr>
              <p:cNvPr id="62" name="CaixaDeTexto 61"/>
              <p:cNvSpPr txBox="1"/>
              <p:nvPr/>
            </p:nvSpPr>
            <p:spPr>
              <a:xfrm>
                <a:off x="9728489" y="2723076"/>
                <a:ext cx="11888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err="1" smtClean="0">
                    <a:latin typeface="+mj-lt"/>
                    <a:cs typeface="Calibri Light" panose="020F0302020204030204" pitchFamily="34" charset="0"/>
                  </a:rPr>
                  <a:t>Step</a:t>
                </a:r>
                <a:r>
                  <a:rPr lang="pt-BR" sz="1200" dirty="0" smtClean="0">
                    <a:latin typeface="+mj-lt"/>
                    <a:cs typeface="Calibri Light" panose="020F0302020204030204" pitchFamily="34" charset="0"/>
                  </a:rPr>
                  <a:t> </a:t>
                </a:r>
                <a:r>
                  <a:rPr lang="pt-BR" sz="1200" b="1" dirty="0" smtClean="0">
                    <a:solidFill>
                      <a:srgbClr val="C00000"/>
                    </a:solidFill>
                    <a:latin typeface="+mj-lt"/>
                    <a:cs typeface="Calibri Light" panose="020F0302020204030204" pitchFamily="34" charset="0"/>
                  </a:rPr>
                  <a:t>S004004 </a:t>
                </a:r>
                <a:endParaRPr lang="pt-BR" sz="1200" b="1" dirty="0">
                  <a:solidFill>
                    <a:srgbClr val="C00000"/>
                  </a:solidFill>
                  <a:latin typeface="+mj-lt"/>
                  <a:cs typeface="Calibri Light" panose="020F0302020204030204" pitchFamily="34" charset="0"/>
                </a:endParaRPr>
              </a:p>
            </p:txBody>
          </p:sp>
          <p:sp>
            <p:nvSpPr>
              <p:cNvPr id="63" name="AutoShape 50"/>
              <p:cNvSpPr>
                <a:spLocks noChangeArrowheads="1"/>
              </p:cNvSpPr>
              <p:nvPr/>
            </p:nvSpPr>
            <p:spPr bwMode="auto">
              <a:xfrm>
                <a:off x="9439083" y="4273011"/>
                <a:ext cx="1384194" cy="542468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pt-BR" altLang="pt-BR" sz="1100" dirty="0">
                  <a:solidFill>
                    <a:schemeClr val="tx1"/>
                  </a:solidFill>
                  <a:cs typeface="Calibri Light" panose="020F030202020403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Calibri Light" panose="020F0302020204030204" pitchFamily="34" charset="0"/>
                  </a:rPr>
                  <a:t>ENVIO DE E-MAIL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4" name="AutoShape 49"/>
              <p:cNvSpPr>
                <a:spLocks noChangeArrowheads="1"/>
              </p:cNvSpPr>
              <p:nvPr/>
            </p:nvSpPr>
            <p:spPr bwMode="auto">
              <a:xfrm>
                <a:off x="9439083" y="3128025"/>
                <a:ext cx="1384194" cy="561298"/>
              </a:xfrm>
              <a:prstGeom prst="flowChartPunchedCard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Courier New" panose="02070309020205020404" pitchFamily="49" charset="0"/>
                  </a:rPr>
                  <a:t>ARQ. RELATÓRIO</a:t>
                </a:r>
                <a:endParaRPr kumimoji="0" lang="pt-BR" altLang="pt-B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6" name="Line 45"/>
              <p:cNvSpPr>
                <a:spLocks noChangeShapeType="1"/>
              </p:cNvSpPr>
              <p:nvPr/>
            </p:nvSpPr>
            <p:spPr bwMode="auto">
              <a:xfrm>
                <a:off x="10133278" y="3723304"/>
                <a:ext cx="0" cy="549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" name="Fluxograma: Documento 1"/>
            <p:cNvSpPr/>
            <p:nvPr/>
          </p:nvSpPr>
          <p:spPr>
            <a:xfrm>
              <a:off x="9748748" y="5603774"/>
              <a:ext cx="1499739" cy="815789"/>
            </a:xfrm>
            <a:prstGeom prst="flowChartDocumen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pt-BR" altLang="pt-BR" sz="11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RELATÓRIO</a:t>
              </a:r>
              <a:r>
                <a:rPr lang="pt-BR" altLang="pt-BR" sz="11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pt-BR" altLang="pt-BR" sz="11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PARA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pt-BR" altLang="pt-BR" sz="1100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CONTABILIZAÇÃO</a:t>
              </a:r>
              <a:endParaRPr lang="pt-BR" altLang="pt-BR" sz="11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11" name="Google Shape;97;p1"/>
          <p:cNvSpPr/>
          <p:nvPr/>
        </p:nvSpPr>
        <p:spPr>
          <a:xfrm>
            <a:off x="4918365" y="5337126"/>
            <a:ext cx="60056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Construção, transição e execução </a:t>
            </a:r>
            <a:endParaRPr sz="2800" b="1" dirty="0"/>
          </a:p>
        </p:txBody>
      </p:sp>
      <p:sp>
        <p:nvSpPr>
          <p:cNvPr id="97" name="Google Shape;97;p1"/>
          <p:cNvSpPr/>
          <p:nvPr/>
        </p:nvSpPr>
        <p:spPr>
          <a:xfrm>
            <a:off x="519564" y="2104137"/>
            <a:ext cx="109585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3600" b="1" dirty="0" smtClean="0"/>
              <a:t>Vamos construir uma PROC?</a:t>
            </a:r>
            <a:endParaRPr sz="3600" b="1" dirty="0"/>
          </a:p>
        </p:txBody>
      </p:sp>
      <p:sp>
        <p:nvSpPr>
          <p:cNvPr id="9" name="Google Shape;97;p1"/>
          <p:cNvSpPr/>
          <p:nvPr/>
        </p:nvSpPr>
        <p:spPr>
          <a:xfrm rot="21372356">
            <a:off x="1021277" y="3848869"/>
            <a:ext cx="9972106" cy="830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800" b="1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Demonstração prática</a:t>
            </a:r>
            <a:endParaRPr sz="4800" b="1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255082" y="1537102"/>
            <a:ext cx="650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13 - ESQUEMA PARA CRIAÇÃO DE UMA PROC - Implementação                                                                                  </a:t>
            </a:r>
            <a:endParaRPr lang="pt-BR" i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86842" y="1953763"/>
            <a:ext cx="5889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    PROC</a:t>
            </a:r>
          </a:p>
          <a:p>
            <a:r>
              <a:rPr lang="pt-BR" sz="11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--------------------------------------------------------------</a:t>
            </a:r>
          </a:p>
          <a:p>
            <a:r>
              <a:rPr lang="pt-BR" sz="11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ANALISTAS: CLEBER ALEXANDRE   - (31) 9999-9999</a:t>
            </a:r>
          </a:p>
          <a:p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DESCRICAO: FORMATA RELATORIOS DA PRE-LIQUIDACAO</a:t>
            </a:r>
          </a:p>
          <a:p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DATA.....: </a:t>
            </a:r>
            <a:r>
              <a:rPr lang="pt-BR" sz="11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ABRIL </a:t>
            </a:r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pt-BR" sz="1100" b="1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2021</a:t>
            </a:r>
            <a:endParaRPr lang="pt-BR" sz="1100" b="1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</a:t>
            </a:r>
            <a:r>
              <a:rPr lang="pt-BR" sz="11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3193" y="4427436"/>
            <a:ext cx="613207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 GMIFP + CGC-HEADER  + UN. ORCAMENTARIA + EVENTO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UO CONTRIB + CGC-DETALHE + CLASSIF. RECEITA + COD RECOL.</a:t>
            </a: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//S002004   EXEC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DSN=GDRD.P.N01.DOCFOLHA.ATIVDIR.M202103,DISP=SHR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DSN=ISHC.W.A01.DOCFOLHA.ATIVDIR.CLASSIFI,DISP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=(,CATLG),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  <a:endParaRPr lang="pt-BR" sz="1100" dirty="0" smtClean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76035" y="2135073"/>
            <a:ext cx="60820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  <a:endParaRPr lang="pt-BR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//S003004   EXEC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//DDPRINT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//SYSTSPRT  DD SYSOUT=*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CMWKF01   DD DSN=ISHC.W.A01.DOCFOLHA.ATIVDIR.CLASSIFI,DISP=OLD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CMPRT31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DSN=ISHC.W.A01.RELATORI.EMAIL.ANEXO,DISP=(,CATLG),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DCB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=(RECFM=FB,LRECL=132),SPACE=(TRK,(10,1)),UNIT=WORKPROD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DSN=PRODEMGE.PARMLIB(CISHCH28),DISP=SHR...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76034" y="4654887"/>
            <a:ext cx="598625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//S004004  EXEC 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PGM=ICEGENER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DD  SYSOUT=*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DD  DUMMY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DD  DSN=ISHC.P.A01.CABECALH.EMAIL.ANEXO,DISP=SHR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DD  DSN=ISHC.W.A01.RELATORI.EMAIL.ANEXO,DISP=OLD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//SYSUT2   DD  SYSOUT=A,DEST=(ESF8,PPDF),FREE=CLOSE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6842" y="3121126"/>
            <a:ext cx="585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//S001004   EXEC PGM=IEFBR14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//DD1       DD DSN=ISHC.W.A01.DOCFOLHA.ATIVDIR.CLASSIFI,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//DD2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49282" y="5105117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</a:t>
            </a:r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=(0,NE)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8487655" y="2299373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</a:t>
            </a:r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=(0,NE)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697241" y="1552542"/>
            <a:ext cx="313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1º) Criar a </a:t>
            </a:r>
            <a:r>
              <a:rPr lang="pt-BR" b="1" i="1" dirty="0" smtClean="0">
                <a:solidFill>
                  <a:schemeClr val="accent1"/>
                </a:solidFill>
              </a:rPr>
              <a:t>PROC</a:t>
            </a:r>
            <a:r>
              <a:rPr lang="pt-BR" b="1" i="1" dirty="0" smtClean="0"/>
              <a:t> a ser catalogada</a:t>
            </a:r>
            <a:endParaRPr lang="pt-BR" i="1" dirty="0"/>
          </a:p>
        </p:txBody>
      </p:sp>
      <p:sp>
        <p:nvSpPr>
          <p:cNvPr id="18" name="Retângulo 17"/>
          <p:cNvSpPr/>
          <p:nvPr/>
        </p:nvSpPr>
        <p:spPr>
          <a:xfrm>
            <a:off x="8424211" y="4795147"/>
            <a:ext cx="1204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,COND</a:t>
            </a:r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=(0,NE)</a:t>
            </a:r>
          </a:p>
        </p:txBody>
      </p:sp>
    </p:spTree>
    <p:extLst>
      <p:ext uri="{BB962C8B-B14F-4D97-AF65-F5344CB8AC3E}">
        <p14:creationId xmlns:p14="http://schemas.microsoft.com/office/powerpoint/2010/main" val="3364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5" grpId="0"/>
      <p:bldP spid="7" grpId="0"/>
      <p:bldP spid="12" grpId="0"/>
      <p:bldP spid="36" grpId="0"/>
      <p:bldP spid="3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255082" y="1537101"/>
            <a:ext cx="7572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14 - ESQUEMA PARA CRIAÇÃO DE UMA PROC - </a:t>
            </a:r>
            <a:r>
              <a:rPr lang="pt-BR" b="1" dirty="0" err="1" smtClean="0"/>
              <a:t>implentação</a:t>
            </a:r>
            <a:r>
              <a:rPr lang="pt-BR" b="1" dirty="0" smtClean="0"/>
              <a:t> (continuação)</a:t>
            </a:r>
            <a:endParaRPr lang="pt-BR" i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7095" y="2591263"/>
            <a:ext cx="308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PRODEMGE.PARMLIB 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(CISHC573)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7095" y="3365284"/>
            <a:ext cx="3084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PRODEMGE.PARMLIB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(CISHCH28)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387095" y="4540441"/>
            <a:ext cx="3514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ISHC.P.A01.CABECALH.EMAIL.ANEXO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094672" y="1558538"/>
            <a:ext cx="3748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2º) Especificar </a:t>
            </a:r>
            <a:r>
              <a:rPr lang="pt-BR" b="1" i="1" dirty="0"/>
              <a:t>e catalogar as </a:t>
            </a:r>
            <a:r>
              <a:rPr lang="pt-BR" b="1" i="1" dirty="0" err="1" smtClean="0">
                <a:solidFill>
                  <a:srgbClr val="FF0000"/>
                </a:solidFill>
              </a:rPr>
              <a:t>PARMLIBs</a:t>
            </a:r>
            <a:r>
              <a:rPr lang="pt-BR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pt-BR" b="1" i="1" dirty="0" smtClean="0">
                <a:solidFill>
                  <a:schemeClr val="tx1"/>
                </a:solidFill>
              </a:rPr>
              <a:t>Criar </a:t>
            </a:r>
            <a:r>
              <a:rPr lang="pt-BR" b="1" i="1" dirty="0" smtClean="0">
                <a:solidFill>
                  <a:srgbClr val="FF0000"/>
                </a:solidFill>
              </a:rPr>
              <a:t>“arquivo permanente”</a:t>
            </a:r>
            <a:r>
              <a:rPr lang="pt-BR" b="1" i="1" dirty="0" smtClean="0">
                <a:solidFill>
                  <a:schemeClr val="tx1"/>
                </a:solidFill>
              </a:rPr>
              <a:t> e incluir conteúdo no mesmo</a:t>
            </a:r>
            <a:endParaRPr lang="pt-BR" i="1" dirty="0"/>
          </a:p>
        </p:txBody>
      </p:sp>
      <p:sp>
        <p:nvSpPr>
          <p:cNvPr id="7" name="Texto Explicativo 2 (Sem Bordas) 6"/>
          <p:cNvSpPr/>
          <p:nvPr/>
        </p:nvSpPr>
        <p:spPr>
          <a:xfrm>
            <a:off x="4492162" y="2591264"/>
            <a:ext cx="7350906" cy="520324"/>
          </a:xfrm>
          <a:prstGeom prst="callout2">
            <a:avLst>
              <a:gd name="adj1" fmla="val 29638"/>
              <a:gd name="adj2" fmla="val -350"/>
              <a:gd name="adj3" fmla="val 28648"/>
              <a:gd name="adj4" fmla="val -12954"/>
              <a:gd name="adj5" fmla="val 28447"/>
              <a:gd name="adj6" fmla="val -14927"/>
            </a:avLst>
          </a:prstGeom>
          <a:solidFill>
            <a:schemeClr val="bg1"/>
          </a:solidFill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FIELDS=(1,1,A,86,22,A,2,4,A,10,7,A,6,4,A,17,32,A),FORMAT=BI</a:t>
            </a:r>
          </a:p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21" name="Texto Explicativo 2 (Sem Bordas) 20"/>
          <p:cNvSpPr/>
          <p:nvPr/>
        </p:nvSpPr>
        <p:spPr>
          <a:xfrm>
            <a:off x="4464866" y="3142371"/>
            <a:ext cx="3046548" cy="1006787"/>
          </a:xfrm>
          <a:prstGeom prst="callout2">
            <a:avLst>
              <a:gd name="adj1" fmla="val 40483"/>
              <a:gd name="adj2" fmla="val 546"/>
              <a:gd name="adj3" fmla="val 40848"/>
              <a:gd name="adj4" fmla="val -10714"/>
              <a:gd name="adj5" fmla="val 40647"/>
              <a:gd name="adj6" fmla="val -34190"/>
            </a:avLst>
          </a:prstGeom>
          <a:solidFill>
            <a:schemeClr val="bg1"/>
          </a:solidFill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ISHC</a:t>
            </a:r>
          </a:p>
          <a:p>
            <a:r>
              <a:rPr lang="es-E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NISHCH28 </a:t>
            </a:r>
            <a:r>
              <a:rPr lang="es-E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202103FOLHA-FINAL</a:t>
            </a:r>
            <a:endParaRPr lang="es-E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  <a:endParaRPr lang="pt-B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o Explicativo 2 (Sem Bordas) 22"/>
          <p:cNvSpPr/>
          <p:nvPr/>
        </p:nvSpPr>
        <p:spPr>
          <a:xfrm>
            <a:off x="4439844" y="4183508"/>
            <a:ext cx="7228992" cy="1299883"/>
          </a:xfrm>
          <a:prstGeom prst="callout2">
            <a:avLst>
              <a:gd name="adj1" fmla="val 40483"/>
              <a:gd name="adj2" fmla="val -350"/>
              <a:gd name="adj3" fmla="val 40031"/>
              <a:gd name="adj4" fmla="val -5050"/>
              <a:gd name="adj5" fmla="val 39830"/>
              <a:gd name="adj6" fmla="val -7230"/>
            </a:avLst>
          </a:prstGeom>
          <a:solidFill>
            <a:schemeClr val="bg1"/>
          </a:solidFill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FROM=MAINFRAME</a:t>
            </a:r>
            <a:endParaRPr lang="pt-B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to=cleber.oliveira@prodemge.gov.br</a:t>
            </a:r>
          </a:p>
          <a:p>
            <a:r>
              <a:rPr lang="pt-B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Relatorio</a:t>
            </a:r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pt-B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pre-liquidacao</a:t>
            </a:r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conferencia</a:t>
            </a:r>
          </a:p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FILENAME=RISHCH28.TXT</a:t>
            </a:r>
          </a:p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MSGSTART</a:t>
            </a:r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=&gt;&gt;</a:t>
            </a:r>
          </a:p>
          <a:p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Prezados</a:t>
            </a:r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                   ...</a:t>
            </a:r>
            <a:endParaRPr lang="pt-BR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7095" y="5953225"/>
            <a:ext cx="2694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PRODEMGE.PARMLIB</a:t>
            </a:r>
            <a:r>
              <a:rPr lang="pt-BR" sz="12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(CFBAB011)</a:t>
            </a:r>
            <a:endParaRPr lang="pt-BR" sz="1200" i="1" dirty="0"/>
          </a:p>
        </p:txBody>
      </p:sp>
      <p:sp>
        <p:nvSpPr>
          <p:cNvPr id="16" name="Texto Explicativo 2 (Sem Bordas) 15"/>
          <p:cNvSpPr/>
          <p:nvPr/>
        </p:nvSpPr>
        <p:spPr>
          <a:xfrm>
            <a:off x="4439844" y="5694233"/>
            <a:ext cx="7269324" cy="1136073"/>
          </a:xfrm>
          <a:prstGeom prst="callout2">
            <a:avLst>
              <a:gd name="adj1" fmla="val 40483"/>
              <a:gd name="adj2" fmla="val -350"/>
              <a:gd name="adj3" fmla="val 40031"/>
              <a:gd name="adj4" fmla="val -5050"/>
              <a:gd name="adj5" fmla="val 39830"/>
              <a:gd name="adj6" fmla="val -14291"/>
            </a:avLst>
          </a:prstGeom>
          <a:solidFill>
            <a:schemeClr val="bg1"/>
          </a:solidFill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 SYSTEM(GP2P)</a:t>
            </a:r>
          </a:p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PROGRAM(NATBATPR)  PLAN(PLNDB824) </a:t>
            </a:r>
            <a:r>
              <a:rPr lang="pt-BR" sz="12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</a:p>
          <a:p>
            <a:r>
              <a:rPr lang="pt-BR" sz="12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PARM('SYS=DESP</a:t>
            </a:r>
            <a:r>
              <a:rPr lang="pt-BR" sz="12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pt-BR" sz="12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2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22" grpId="0"/>
      <p:bldP spid="7" grpId="0" animBg="1"/>
      <p:bldP spid="21" grpId="0" animBg="1"/>
      <p:bldP spid="23" grpId="0" animBg="1"/>
      <p:bldP spid="14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5" y="1889912"/>
            <a:ext cx="7650998" cy="4718455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19294" y="1427478"/>
            <a:ext cx="9351179" cy="31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15 - </a:t>
            </a:r>
            <a:r>
              <a:rPr lang="pt-BR" b="1" dirty="0" smtClean="0"/>
              <a:t>CATALOGAÇÃO </a:t>
            </a:r>
            <a:r>
              <a:rPr lang="pt-BR" b="1" dirty="0" smtClean="0"/>
              <a:t>DAS </a:t>
            </a:r>
            <a:r>
              <a:rPr lang="pt-BR" b="1" dirty="0" err="1" smtClean="0"/>
              <a:t>PROCs</a:t>
            </a:r>
            <a:r>
              <a:rPr lang="pt-BR" b="1" dirty="0" smtClean="0"/>
              <a:t> E </a:t>
            </a:r>
            <a:r>
              <a:rPr lang="pt-BR" b="1" dirty="0" err="1" smtClean="0"/>
              <a:t>PARMs</a:t>
            </a:r>
            <a:r>
              <a:rPr lang="pt-BR" b="1" dirty="0" smtClean="0"/>
              <a:t> NAS SUAS RESPECTIVAS BIBLIOTECAS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70686"/>
              </p:ext>
            </p:extLst>
          </p:nvPr>
        </p:nvGraphicFramePr>
        <p:xfrm>
          <a:off x="5999019" y="4121238"/>
          <a:ext cx="5838906" cy="2487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3836">
                  <a:extLst>
                    <a:ext uri="{9D8B030D-6E8A-4147-A177-3AD203B41FA5}">
                      <a16:colId xmlns="" xmlns:a16="http://schemas.microsoft.com/office/drawing/2014/main" val="585714944"/>
                    </a:ext>
                  </a:extLst>
                </a:gridCol>
                <a:gridCol w="3465070">
                  <a:extLst>
                    <a:ext uri="{9D8B030D-6E8A-4147-A177-3AD203B41FA5}">
                      <a16:colId xmlns="" xmlns:a16="http://schemas.microsoft.com/office/drawing/2014/main" val="1879573414"/>
                    </a:ext>
                  </a:extLst>
                </a:gridCol>
              </a:tblGrid>
              <a:tr h="49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PRODEMGE.PROCLIB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bg2"/>
                          </a:solidFill>
                          <a:effectLst/>
                        </a:rPr>
                        <a:t>USADO PARA CATALOGAÇÃO DAS </a:t>
                      </a:r>
                      <a:r>
                        <a:rPr lang="pt-BR" sz="1200" b="0" dirty="0" err="1" smtClean="0">
                          <a:solidFill>
                            <a:schemeClr val="bg2"/>
                          </a:solidFill>
                          <a:effectLst/>
                        </a:rPr>
                        <a:t>PROCs</a:t>
                      </a:r>
                      <a:endParaRPr lang="pt-BR" sz="12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49703628"/>
                  </a:ext>
                </a:extLst>
              </a:tr>
              <a:tr h="49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PRODEMGE.PARMLIB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USADO PARA </a:t>
                      </a:r>
                      <a:r>
                        <a:rPr lang="pt-BR" sz="1200" dirty="0" smtClean="0">
                          <a:solidFill>
                            <a:schemeClr val="bg2"/>
                          </a:solidFill>
                          <a:effectLst/>
                        </a:rPr>
                        <a:t>CATALOGAÇÃO DAS </a:t>
                      </a:r>
                      <a:r>
                        <a:rPr lang="pt-BR" sz="1200" smtClean="0">
                          <a:solidFill>
                            <a:schemeClr val="bg2"/>
                          </a:solidFill>
                          <a:effectLst/>
                        </a:rPr>
                        <a:t>PARMs</a:t>
                      </a:r>
                      <a:endParaRPr lang="pt-BR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51866969"/>
                  </a:ext>
                </a:extLst>
              </a:tr>
              <a:tr h="396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PRODEMGE.FONTLIB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BIBLIOTECA DE FONTES DE PRODUÇÃO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404967175"/>
                  </a:ext>
                </a:extLst>
              </a:tr>
              <a:tr h="375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PRODEMGE.COPYLIB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2"/>
                          </a:solidFill>
                          <a:effectLst/>
                        </a:rPr>
                        <a:t>COPY’S EM GERAL</a:t>
                      </a:r>
                      <a:endParaRPr lang="pt-BR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327306870"/>
                  </a:ext>
                </a:extLst>
              </a:tr>
              <a:tr h="49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PRODEMGE.XEROX.PARMLIB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2"/>
                          </a:solidFill>
                          <a:effectLst/>
                        </a:rPr>
                        <a:t>PARAMETROS PARA A IMPRESSORA XEROX</a:t>
                      </a:r>
                      <a:endParaRPr lang="pt-BR" sz="12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197188697"/>
                  </a:ext>
                </a:extLst>
              </a:tr>
              <a:tr h="23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PRODEMGE.EMAIL80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2"/>
                          </a:solidFill>
                          <a:effectLst/>
                        </a:rPr>
                        <a:t>BIBLIOTECA DE EMAILS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5500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019317851"/>
                  </a:ext>
                </a:extLst>
              </a:tr>
            </a:tbl>
          </a:graphicData>
        </a:graphic>
      </p:graphicFrame>
      <p:sp>
        <p:nvSpPr>
          <p:cNvPr id="12" name="Texto Explicativo em Nuvem 11"/>
          <p:cNvSpPr/>
          <p:nvPr/>
        </p:nvSpPr>
        <p:spPr>
          <a:xfrm>
            <a:off x="5825646" y="2126764"/>
            <a:ext cx="6012278" cy="1546555"/>
          </a:xfrm>
          <a:prstGeom prst="cloudCallout">
            <a:avLst>
              <a:gd name="adj1" fmla="val -53333"/>
              <a:gd name="adj2" fmla="val -43911"/>
            </a:avLst>
          </a:prstGeom>
          <a:ln cap="rnd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Catalogação das </a:t>
            </a:r>
            <a:r>
              <a:rPr lang="pt-BR" sz="17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PARMLIBs</a:t>
            </a:r>
            <a:r>
              <a:rPr lang="pt-BR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t-BR" sz="17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CISHC573 e CISHCH28</a:t>
            </a:r>
          </a:p>
          <a:p>
            <a:r>
              <a:rPr lang="pt-BR" sz="17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Catalogação da PROC:</a:t>
            </a:r>
          </a:p>
          <a:p>
            <a:pPr algn="ctr"/>
            <a:r>
              <a:rPr lang="pt-BR" sz="17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</a:t>
            </a:r>
            <a:endParaRPr lang="pt-BR" sz="17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255083" y="1537101"/>
            <a:ext cx="790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16 - ESQUEMA PARA CRIAÇÃO DE UMA PROC – Execução dos Testes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3138" y="2805214"/>
            <a:ext cx="6753475" cy="163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ISHCX100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,‘Cleber',MSGCLASS=R,USER=P999999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pt-BR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/*</a:t>
            </a:r>
            <a:r>
              <a:rPr lang="pt-BR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</a:t>
            </a:r>
            <a:endParaRPr lang="pt-BR" b="1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S001001 </a:t>
            </a:r>
            <a:r>
              <a:rPr lang="pt-BR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 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//ISHCX101 JOB </a:t>
            </a:r>
            <a:r>
              <a:rPr lang="pt-B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O0094,’Alexandre’,MSGCLASS=R,USER=P999999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//S001001 EXEC PGM=IEFBR14</a:t>
            </a:r>
            <a:endParaRPr lang="pt-BR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63371" y="2311462"/>
            <a:ext cx="465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/>
              <a:t>3º) Criar o </a:t>
            </a:r>
            <a:r>
              <a:rPr lang="pt-BR" b="1" i="1" dirty="0">
                <a:solidFill>
                  <a:schemeClr val="accent1"/>
                </a:solidFill>
              </a:rPr>
              <a:t>JOB </a:t>
            </a:r>
            <a:r>
              <a:rPr lang="pt-BR" b="1" i="1" dirty="0">
                <a:solidFill>
                  <a:schemeClr val="tx1"/>
                </a:solidFill>
              </a:rPr>
              <a:t>para execução da PROC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7362" y="5253271"/>
            <a:ext cx="922822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&gt;&gt; -----------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001 072 &lt;&lt;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RODAX100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404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P999999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===&gt;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SUBPRO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P999999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004040 //*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****** ****************************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bottom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data ****************************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3371" y="4713919"/>
            <a:ext cx="9827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4º Executar o </a:t>
            </a:r>
            <a:r>
              <a:rPr lang="pt-BR" b="1" i="1" dirty="0" smtClean="0">
                <a:solidFill>
                  <a:schemeClr val="accent1"/>
                </a:solidFill>
              </a:rPr>
              <a:t>JOB </a:t>
            </a:r>
            <a:r>
              <a:rPr lang="pt-BR" b="1" i="1" dirty="0" smtClean="0">
                <a:solidFill>
                  <a:schemeClr val="tx1"/>
                </a:solidFill>
              </a:rPr>
              <a:t>no SEDNA através do comando</a:t>
            </a:r>
            <a:r>
              <a:rPr lang="pt-BR" b="1" i="1" dirty="0" smtClean="0">
                <a:solidFill>
                  <a:schemeClr val="accent1"/>
                </a:solidFill>
              </a:rPr>
              <a:t> </a:t>
            </a:r>
            <a:r>
              <a:rPr lang="pt-BR" b="1" i="1" dirty="0" smtClean="0">
                <a:solidFill>
                  <a:srgbClr val="FF0000"/>
                </a:solidFill>
              </a:rPr>
              <a:t>SUBPRO</a:t>
            </a:r>
            <a:r>
              <a:rPr lang="pt-BR" b="1" i="1" dirty="0" smtClean="0">
                <a:solidFill>
                  <a:schemeClr val="accent1"/>
                </a:solidFill>
              </a:rPr>
              <a:t> </a:t>
            </a:r>
            <a:r>
              <a:rPr lang="pt-BR" b="1" i="1" dirty="0" smtClean="0">
                <a:solidFill>
                  <a:schemeClr val="tx1"/>
                </a:solidFill>
              </a:rPr>
              <a:t>(produção) ou </a:t>
            </a:r>
            <a:r>
              <a:rPr lang="pt-BR" b="1" i="1" dirty="0" smtClean="0">
                <a:solidFill>
                  <a:srgbClr val="FF0000"/>
                </a:solidFill>
              </a:rPr>
              <a:t>SUBMVS</a:t>
            </a:r>
            <a:r>
              <a:rPr lang="pt-BR" b="1" i="1" dirty="0" smtClean="0">
                <a:solidFill>
                  <a:schemeClr val="tx1"/>
                </a:solidFill>
              </a:rPr>
              <a:t> (desenvolvimento)</a:t>
            </a:r>
            <a:endParaRPr lang="pt-BR" i="1" dirty="0">
              <a:solidFill>
                <a:schemeClr val="tx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2000252" y="1824203"/>
            <a:ext cx="9694738" cy="4514622"/>
            <a:chOff x="2000252" y="1824203"/>
            <a:chExt cx="9694738" cy="4514622"/>
          </a:xfrm>
        </p:grpSpPr>
        <p:sp>
          <p:nvSpPr>
            <p:cNvPr id="18" name="Explosão 1 17"/>
            <p:cNvSpPr/>
            <p:nvPr/>
          </p:nvSpPr>
          <p:spPr>
            <a:xfrm>
              <a:off x="7443788" y="1824203"/>
              <a:ext cx="4251202" cy="4514622"/>
            </a:xfrm>
            <a:prstGeom prst="irregularSeal1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rgbClr val="CC0000"/>
                </a:solidFill>
              </a:endParaRPr>
            </a:p>
            <a:p>
              <a:pPr algn="ctr"/>
              <a:endParaRPr lang="pt-BR" dirty="0" smtClean="0">
                <a:solidFill>
                  <a:srgbClr val="CC0000"/>
                </a:solidFill>
              </a:endParaRPr>
            </a:p>
            <a:p>
              <a:pPr algn="ctr"/>
              <a:r>
                <a:rPr lang="pt-BR" dirty="0" smtClean="0">
                  <a:solidFill>
                    <a:srgbClr val="CC0000"/>
                  </a:solidFill>
                </a:rPr>
                <a:t>Um ou mais Jobs colocados  e submetidos em série é chamado de JOBSTREAM. Cada cartão </a:t>
              </a:r>
              <a:r>
                <a:rPr lang="pt-BR" dirty="0" err="1" smtClean="0">
                  <a:solidFill>
                    <a:srgbClr val="CC0000"/>
                  </a:solidFill>
                </a:rPr>
                <a:t>job</a:t>
              </a:r>
              <a:r>
                <a:rPr lang="pt-BR" dirty="0" smtClean="0">
                  <a:solidFill>
                    <a:srgbClr val="CC0000"/>
                  </a:solidFill>
                </a:rPr>
                <a:t> marca o início de tarefas a serem submetidas e marca o final de um </a:t>
              </a:r>
              <a:r>
                <a:rPr lang="pt-BR" dirty="0" err="1" smtClean="0">
                  <a:solidFill>
                    <a:srgbClr val="CC0000"/>
                  </a:solidFill>
                </a:rPr>
                <a:t>job</a:t>
              </a:r>
              <a:r>
                <a:rPr lang="pt-BR" dirty="0" smtClean="0">
                  <a:solidFill>
                    <a:srgbClr val="CC0000"/>
                  </a:solidFill>
                </a:rPr>
                <a:t> anterior.</a:t>
              </a:r>
              <a:endParaRPr lang="pt-BR" dirty="0" smtClean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pt-BR" b="1" dirty="0">
                <a:solidFill>
                  <a:srgbClr val="C33509"/>
                </a:solidFill>
              </a:endParaRPr>
            </a:p>
          </p:txBody>
        </p:sp>
        <p:cxnSp>
          <p:nvCxnSpPr>
            <p:cNvPr id="14" name="Conector de Seta Reta 13"/>
            <p:cNvCxnSpPr>
              <a:stCxn id="18" idx="1"/>
            </p:cNvCxnSpPr>
            <p:nvPr/>
          </p:nvCxnSpPr>
          <p:spPr>
            <a:xfrm flipH="1" flipV="1">
              <a:off x="2000252" y="2961511"/>
              <a:ext cx="5443536" cy="66331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>
              <a:stCxn id="18" idx="1"/>
            </p:cNvCxnSpPr>
            <p:nvPr/>
          </p:nvCxnSpPr>
          <p:spPr>
            <a:xfrm flipH="1">
              <a:off x="2000252" y="3624827"/>
              <a:ext cx="5443536" cy="184768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2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15858" y="-505128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5" y="1537101"/>
            <a:ext cx="5402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17 </a:t>
            </a:r>
            <a:r>
              <a:rPr lang="pt-BR" b="1" dirty="0"/>
              <a:t>– </a:t>
            </a:r>
            <a:r>
              <a:rPr lang="pt-BR" b="1" dirty="0" smtClean="0"/>
              <a:t>EXECUÇÃO DE </a:t>
            </a:r>
            <a:r>
              <a:rPr lang="pt-BR" b="1" dirty="0" err="1"/>
              <a:t>PROCs</a:t>
            </a:r>
            <a:r>
              <a:rPr lang="pt-BR" b="1" dirty="0"/>
              <a:t> “</a:t>
            </a:r>
            <a:r>
              <a:rPr lang="pt-BR" b="1" dirty="0" smtClean="0"/>
              <a:t>IN STREAM”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33093" y="2090824"/>
            <a:ext cx="6042946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ISHCX101 </a:t>
            </a: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O0094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,‘Cleber',MSGCLASS=R,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RESTART=S01.S001004,</a:t>
            </a: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USER=P999999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PERFIL  BANCO=S,F1600=0,F6250=0</a:t>
            </a: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7215" y="2738608"/>
            <a:ext cx="58526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//ISHCE100  PROC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DESCRICAO: FORMATA RELATORIOS DA PRE-LIQUIDACAO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DATA.....: ABRIL / 2021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S001004   EXEC 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PGM=IEFBR14</a:t>
            </a:r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//DD1       DD DSN=ISHC.W.A01.DOCFOLHA.ATIVDIR.CLASSIFI,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//DD2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4517" y="4919887"/>
            <a:ext cx="613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//S002004   EXEC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PGM=SORT,COND=(0,NE)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DSN=GDRD.P.N01.DOCFOLHA.ATIVDIR.M202103,DISP=SHR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DSN=ISHC.W.A01.DOCFOLHA.ATIVDIR.CLASSIFI,DISP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=(,CATLG),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UNIT=WORKPROD,SPACE=(TRK,1)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  <a:endParaRPr lang="pt-BR" sz="1100" dirty="0" smtClean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53260" y="2102170"/>
            <a:ext cx="604453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S003004   EXEC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PGM=IKJEFT01,COND=(0,NE)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//DDPRINT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//SYSTSPRT  DD SYSOUT=*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CMWKF01   DD DSN=ISHC.W.A01.DOCFOLHA.ATIVDIR.CLASSIFI,DISP=OLD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CMPRT31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DSN=ISHC.W.A01.RELATORI.EMAIL.ANEXO,DISP=(,CATLG),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DCB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=(RECFM=FB,LRECL=132),SPACE=(TRK,(10,1)),UNIT=WORKPROD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//CMSYNIN   DD DSN=PRODEMGE.PARMLIB(CISHCH28),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DISP=SHR</a:t>
            </a:r>
            <a:endParaRPr lang="pt-BR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153260" y="4601082"/>
            <a:ext cx="5822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S004004  EXEC 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PGM=ICEGENER,COND=(0,NE)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SYSPRINT DD  SYSOUT=*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DD  DUMMY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DD  DSN=ISHC.P.A01.CABECALH.EMAIL.ANEXO,DISP=SHR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DD  DSN=ISHC.W.A01.RELATORI.EMAIL.ANEXO,DISP=OLD</a:t>
            </a:r>
          </a:p>
          <a:p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//SYSUT2   DD  SYSOUT=A,DEST=(ESF8,PPDF),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FREE=CLOSE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161751" y="5934630"/>
            <a:ext cx="5799641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</a:t>
            </a: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PEND </a:t>
            </a: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//S01  EXEC ISHCE100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36590" y="153889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4º) Como “</a:t>
            </a:r>
            <a:r>
              <a:rPr lang="pt-BR" b="1" dirty="0" err="1" smtClean="0"/>
              <a:t>startar</a:t>
            </a:r>
            <a:r>
              <a:rPr lang="pt-BR" b="1" dirty="0" smtClean="0"/>
              <a:t>” uma PROC sem proceder a sua catalogação ?</a:t>
            </a:r>
            <a:endParaRPr lang="pt-BR" b="1" dirty="0"/>
          </a:p>
        </p:txBody>
      </p:sp>
      <p:sp>
        <p:nvSpPr>
          <p:cNvPr id="15" name="Texto Explicativo em Nuvem 14"/>
          <p:cNvSpPr/>
          <p:nvPr/>
        </p:nvSpPr>
        <p:spPr>
          <a:xfrm>
            <a:off x="565712" y="3070217"/>
            <a:ext cx="4955653" cy="1363456"/>
          </a:xfrm>
          <a:prstGeom prst="cloudCallout">
            <a:avLst>
              <a:gd name="adj1" fmla="val -42528"/>
              <a:gd name="adj2" fmla="val -73088"/>
            </a:avLst>
          </a:prstGeom>
          <a:ln cap="rnd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/>
              <a:t>BANCO </a:t>
            </a:r>
            <a:r>
              <a:rPr lang="pt-BR" dirty="0"/>
              <a:t>= “S</a:t>
            </a:r>
            <a:r>
              <a:rPr lang="pt-BR" dirty="0" smtClean="0"/>
              <a:t>” (se </a:t>
            </a:r>
            <a:r>
              <a:rPr lang="pt-BR" dirty="0"/>
              <a:t>usa </a:t>
            </a:r>
            <a:r>
              <a:rPr lang="pt-BR" dirty="0" smtClean="0"/>
              <a:t>banco) </a:t>
            </a:r>
            <a:r>
              <a:rPr lang="pt-BR" dirty="0"/>
              <a:t>ou “N” </a:t>
            </a:r>
            <a:r>
              <a:rPr lang="pt-BR" dirty="0" smtClean="0"/>
              <a:t>(se </a:t>
            </a:r>
            <a:r>
              <a:rPr lang="pt-BR" dirty="0"/>
              <a:t>não usa </a:t>
            </a:r>
            <a:r>
              <a:rPr lang="pt-BR" dirty="0" smtClean="0"/>
              <a:t>banco)</a:t>
            </a:r>
          </a:p>
          <a:p>
            <a:r>
              <a:rPr lang="pt-BR" dirty="0" smtClean="0"/>
              <a:t>F6250 = Nº de fitas dens.6250</a:t>
            </a:r>
          </a:p>
          <a:p>
            <a:r>
              <a:rPr lang="pt-BR" dirty="0" smtClean="0"/>
              <a:t>F1600 </a:t>
            </a:r>
            <a:r>
              <a:rPr lang="pt-BR" dirty="0"/>
              <a:t>= Nº de fitas dens.1600</a:t>
            </a:r>
          </a:p>
          <a:p>
            <a:pPr algn="ctr"/>
            <a:r>
              <a:rPr lang="pt-BR" sz="17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endParaRPr lang="pt-B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9" grpId="0"/>
      <p:bldP spid="21" grpId="0"/>
      <p:bldP spid="2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15858" y="-505128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5" y="1537101"/>
            <a:ext cx="5402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18 </a:t>
            </a:r>
            <a:r>
              <a:rPr lang="pt-BR" b="1" dirty="0"/>
              <a:t>– </a:t>
            </a:r>
            <a:r>
              <a:rPr lang="pt-BR" b="1" dirty="0" smtClean="0"/>
              <a:t>SUGESTÕES PARA COMENTÁRIOS NAS </a:t>
            </a:r>
            <a:r>
              <a:rPr lang="pt-BR" b="1" dirty="0" err="1" smtClean="0"/>
              <a:t>PROC’s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372249" y="2006416"/>
            <a:ext cx="43182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//</a:t>
            </a:r>
            <a:r>
              <a:rPr lang="pt-BR" sz="1200" b="1" dirty="0" smtClean="0">
                <a:solidFill>
                  <a:srgbClr val="CC0099"/>
                </a:solidFill>
                <a:latin typeface="+mn-lt"/>
                <a:cs typeface="Courier New" panose="02070309020205020404" pitchFamily="49" charset="0"/>
              </a:rPr>
              <a:t>SSSS</a:t>
            </a:r>
            <a:r>
              <a:rPr lang="pt-BR" sz="1200" b="1" dirty="0" smtClean="0">
                <a:solidFill>
                  <a:srgbClr val="00B050"/>
                </a:solidFill>
                <a:latin typeface="+mn-lt"/>
                <a:cs typeface="Courier New" panose="02070309020205020404" pitchFamily="49" charset="0"/>
              </a:rPr>
              <a:t>T</a:t>
            </a:r>
            <a:r>
              <a:rPr lang="pt-BR" sz="1200" b="1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999</a:t>
            </a:r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   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PROC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**Sistema    :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</a:t>
            </a:r>
            <a:r>
              <a:rPr lang="pt-BR" sz="1200" b="1" dirty="0" err="1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Sub-sistema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: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**Nome PROC  :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**Data       :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**Autor(es)  :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**Objetivo e Produtos Principais:                                       </a:t>
            </a:r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**Objetivos e Produtos </a:t>
            </a:r>
            <a:r>
              <a:rPr lang="pt-BR" sz="1200" b="1" dirty="0" err="1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Secundarios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:                 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</a:t>
            </a:r>
            <a:r>
              <a:rPr lang="pt-BR" sz="1200" b="1" dirty="0" err="1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Parametros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(Formato e </a:t>
            </a:r>
            <a:r>
              <a:rPr lang="pt-BR" sz="1200" b="1" dirty="0" err="1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Descricao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 dos campos):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**Tratamento Cancelamento/</a:t>
            </a:r>
            <a:r>
              <a:rPr lang="pt-BR" sz="1200" b="1" dirty="0" err="1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Restart</a:t>
            </a:r>
            <a:r>
              <a:rPr lang="pt-BR" sz="1200" b="1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:                                      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</a:t>
            </a:r>
            <a:r>
              <a:rPr lang="pt-BR" sz="1200" b="1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OBSERVAÇÃO: ABRIR INCIDENTE SE CODIGO DE </a:t>
            </a:r>
          </a:p>
          <a:p>
            <a:r>
              <a:rPr lang="pt-BR" sz="1200" b="1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</a:t>
            </a:r>
            <a:r>
              <a:rPr lang="pt-BR" sz="1200" b="1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RETORNO FOR DIFERENTE DE 05, 10 OU 30</a:t>
            </a:r>
          </a:p>
          <a:p>
            <a:r>
              <a:rPr lang="pt-BR" sz="1200" dirty="0" smtClean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*********************************************************************</a:t>
            </a:r>
            <a:endParaRPr lang="pt-BR" sz="1200" dirty="0">
              <a:solidFill>
                <a:srgbClr val="FF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06353" y="3001803"/>
            <a:ext cx="4482952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B050"/>
                </a:solidFill>
              </a:rPr>
              <a:t>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</a:t>
            </a:r>
            <a:r>
              <a:rPr lang="pt-BR" sz="1200" b="1" dirty="0" smtClean="0">
                <a:solidFill>
                  <a:schemeClr val="tx1"/>
                </a:solidFill>
              </a:rPr>
              <a:t>S</a:t>
            </a:r>
            <a:r>
              <a:rPr lang="pt-BR" sz="1200" b="1" dirty="0" smtClean="0">
                <a:solidFill>
                  <a:srgbClr val="CC0099"/>
                </a:solidFill>
              </a:rPr>
              <a:t>9999</a:t>
            </a:r>
            <a:r>
              <a:rPr lang="pt-BR" sz="1200" b="1" dirty="0" smtClean="0">
                <a:solidFill>
                  <a:srgbClr val="FF0000"/>
                </a:solidFill>
              </a:rPr>
              <a:t>00</a:t>
            </a:r>
            <a:r>
              <a:rPr lang="pt-BR" sz="1200" b="1" dirty="0" smtClean="0">
                <a:solidFill>
                  <a:srgbClr val="00B050"/>
                </a:solidFill>
              </a:rPr>
              <a:t> </a:t>
            </a:r>
            <a:r>
              <a:rPr lang="pt-BR" sz="1200" b="1" dirty="0">
                <a:solidFill>
                  <a:srgbClr val="00B050"/>
                </a:solidFill>
              </a:rPr>
              <a:t>Tipo     : Programa Natural=NAAAAXXX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         Objetivos: (do </a:t>
            </a:r>
            <a:r>
              <a:rPr lang="pt-BR" sz="1200" b="1" dirty="0" err="1">
                <a:solidFill>
                  <a:srgbClr val="00B050"/>
                </a:solidFill>
              </a:rPr>
              <a:t>step</a:t>
            </a:r>
            <a:r>
              <a:rPr lang="pt-BR" sz="1200" b="1" dirty="0">
                <a:solidFill>
                  <a:srgbClr val="00B050"/>
                </a:solidFill>
              </a:rPr>
              <a:t>)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         Entradas :       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         </a:t>
            </a:r>
            <a:r>
              <a:rPr lang="pt-BR" sz="1200" b="1" dirty="0" err="1">
                <a:solidFill>
                  <a:srgbClr val="00B050"/>
                </a:solidFill>
              </a:rPr>
              <a:t>Saidas</a:t>
            </a:r>
            <a:r>
              <a:rPr lang="pt-BR" sz="1200" b="1" dirty="0">
                <a:solidFill>
                  <a:srgbClr val="00B050"/>
                </a:solidFill>
              </a:rPr>
              <a:t>   :       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 </a:t>
            </a:r>
            <a:r>
              <a:rPr lang="pt-BR" sz="1200" b="1" dirty="0" smtClean="0">
                <a:solidFill>
                  <a:srgbClr val="00B050"/>
                </a:solidFill>
              </a:rPr>
              <a:t>                      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</a:t>
            </a:r>
            <a:r>
              <a:rPr lang="pt-BR" sz="1200" b="1" dirty="0" smtClean="0">
                <a:solidFill>
                  <a:schemeClr val="tx1"/>
                </a:solidFill>
              </a:rPr>
              <a:t>S</a:t>
            </a:r>
            <a:r>
              <a:rPr lang="pt-BR" sz="1200" b="1" dirty="0" smtClean="0">
                <a:solidFill>
                  <a:srgbClr val="CC0099"/>
                </a:solidFill>
              </a:rPr>
              <a:t>9999</a:t>
            </a:r>
            <a:r>
              <a:rPr lang="pt-BR" sz="1200" b="1" dirty="0" smtClean="0">
                <a:solidFill>
                  <a:srgbClr val="FF0000"/>
                </a:solidFill>
              </a:rPr>
              <a:t>00</a:t>
            </a:r>
            <a:r>
              <a:rPr lang="pt-BR" sz="1200" b="1" dirty="0" smtClean="0">
                <a:solidFill>
                  <a:srgbClr val="00B050"/>
                </a:solidFill>
              </a:rPr>
              <a:t> </a:t>
            </a:r>
            <a:r>
              <a:rPr lang="pt-BR" sz="1200" b="1" dirty="0">
                <a:solidFill>
                  <a:srgbClr val="00B050"/>
                </a:solidFill>
              </a:rPr>
              <a:t>Tipo       : </a:t>
            </a:r>
            <a:r>
              <a:rPr lang="pt-BR" sz="1200" b="1" dirty="0" err="1">
                <a:solidFill>
                  <a:srgbClr val="00B050"/>
                </a:solidFill>
              </a:rPr>
              <a:t>Sort</a:t>
            </a:r>
            <a:r>
              <a:rPr lang="pt-BR" sz="1200" b="1" dirty="0">
                <a:solidFill>
                  <a:srgbClr val="00B050"/>
                </a:solidFill>
              </a:rPr>
              <a:t>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         </a:t>
            </a:r>
            <a:r>
              <a:rPr lang="pt-BR" sz="1200" b="1" dirty="0" err="1">
                <a:solidFill>
                  <a:srgbClr val="00B050"/>
                </a:solidFill>
              </a:rPr>
              <a:t>Sort</a:t>
            </a:r>
            <a:r>
              <a:rPr lang="pt-BR" sz="1200" b="1" dirty="0">
                <a:solidFill>
                  <a:srgbClr val="00B050"/>
                </a:solidFill>
              </a:rPr>
              <a:t> </a:t>
            </a:r>
            <a:r>
              <a:rPr lang="pt-BR" sz="1200" b="1" dirty="0" err="1">
                <a:solidFill>
                  <a:srgbClr val="00B050"/>
                </a:solidFill>
              </a:rPr>
              <a:t>Fields</a:t>
            </a:r>
            <a:r>
              <a:rPr lang="pt-BR" sz="1200" b="1" dirty="0">
                <a:solidFill>
                  <a:srgbClr val="00B050"/>
                </a:solidFill>
              </a:rPr>
              <a:t>: </a:t>
            </a:r>
            <a:r>
              <a:rPr lang="pt-BR" sz="1200" b="1" dirty="0" err="1">
                <a:solidFill>
                  <a:srgbClr val="00B050"/>
                </a:solidFill>
              </a:rPr>
              <a:t>campoa</a:t>
            </a:r>
            <a:r>
              <a:rPr lang="pt-BR" sz="1200" b="1" dirty="0">
                <a:solidFill>
                  <a:srgbClr val="00B050"/>
                </a:solidFill>
              </a:rPr>
              <a:t>/</a:t>
            </a:r>
            <a:r>
              <a:rPr lang="pt-BR" sz="1200" b="1" dirty="0" err="1">
                <a:solidFill>
                  <a:srgbClr val="00B050"/>
                </a:solidFill>
              </a:rPr>
              <a:t>campob</a:t>
            </a:r>
            <a:r>
              <a:rPr lang="pt-BR" sz="1200" b="1" dirty="0">
                <a:solidFill>
                  <a:srgbClr val="00B050"/>
                </a:solidFill>
              </a:rPr>
              <a:t>/</a:t>
            </a:r>
            <a:r>
              <a:rPr lang="pt-BR" sz="1200" b="1" dirty="0" err="1">
                <a:solidFill>
                  <a:srgbClr val="00B050"/>
                </a:solidFill>
              </a:rPr>
              <a:t>campoc</a:t>
            </a:r>
            <a:r>
              <a:rPr lang="pt-BR" sz="1200" b="1" dirty="0">
                <a:solidFill>
                  <a:srgbClr val="00B050"/>
                </a:solidFill>
              </a:rPr>
              <a:t>/</a:t>
            </a:r>
            <a:r>
              <a:rPr lang="pt-BR" sz="1200" b="1" dirty="0" err="1">
                <a:solidFill>
                  <a:srgbClr val="00B050"/>
                </a:solidFill>
              </a:rPr>
              <a:t>campod</a:t>
            </a:r>
            <a:r>
              <a:rPr lang="pt-BR" sz="1200" b="1" dirty="0">
                <a:solidFill>
                  <a:srgbClr val="00B050"/>
                </a:solidFill>
              </a:rPr>
              <a:t>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                                                                     </a:t>
            </a:r>
            <a:r>
              <a:rPr lang="pt-BR" sz="1200" b="1" dirty="0" smtClean="0">
                <a:solidFill>
                  <a:srgbClr val="00B050"/>
                </a:solidFill>
              </a:rPr>
              <a:t>                         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</a:t>
            </a:r>
            <a:r>
              <a:rPr lang="pt-BR" sz="1200" b="1" dirty="0" smtClean="0">
                <a:solidFill>
                  <a:schemeClr val="tx1"/>
                </a:solidFill>
              </a:rPr>
              <a:t>S</a:t>
            </a:r>
            <a:r>
              <a:rPr lang="pt-BR" sz="1200" b="1" dirty="0" smtClean="0">
                <a:solidFill>
                  <a:srgbClr val="CC0099"/>
                </a:solidFill>
              </a:rPr>
              <a:t>9999</a:t>
            </a:r>
            <a:r>
              <a:rPr lang="pt-BR" sz="1200" b="1" dirty="0" smtClean="0">
                <a:solidFill>
                  <a:srgbClr val="FF0000"/>
                </a:solidFill>
              </a:rPr>
              <a:t>00</a:t>
            </a:r>
            <a:r>
              <a:rPr lang="pt-BR" sz="1200" b="1" dirty="0" smtClean="0">
                <a:solidFill>
                  <a:srgbClr val="00B050"/>
                </a:solidFill>
              </a:rPr>
              <a:t> </a:t>
            </a:r>
            <a:r>
              <a:rPr lang="pt-BR" sz="1200" b="1" dirty="0">
                <a:solidFill>
                  <a:srgbClr val="00B050"/>
                </a:solidFill>
              </a:rPr>
              <a:t>Tipo     : </a:t>
            </a:r>
            <a:r>
              <a:rPr lang="pt-BR" sz="1200" b="1" dirty="0" err="1">
                <a:solidFill>
                  <a:srgbClr val="00B050"/>
                </a:solidFill>
              </a:rPr>
              <a:t>Utilitario</a:t>
            </a:r>
            <a:r>
              <a:rPr lang="pt-BR" sz="1200" b="1" dirty="0">
                <a:solidFill>
                  <a:srgbClr val="00B050"/>
                </a:solidFill>
              </a:rPr>
              <a:t>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>
                <a:solidFill>
                  <a:srgbClr val="00B050"/>
                </a:solidFill>
              </a:rPr>
              <a:t>**         </a:t>
            </a:r>
            <a:r>
              <a:rPr lang="pt-BR" sz="1200" b="1" dirty="0" err="1">
                <a:solidFill>
                  <a:srgbClr val="00B050"/>
                </a:solidFill>
              </a:rPr>
              <a:t>Descricao</a:t>
            </a:r>
            <a:r>
              <a:rPr lang="pt-BR" sz="1200" b="1" dirty="0">
                <a:solidFill>
                  <a:srgbClr val="00B050"/>
                </a:solidFill>
              </a:rPr>
              <a:t>:                                                   </a:t>
            </a:r>
            <a:endParaRPr lang="pt-BR" sz="1200" dirty="0">
              <a:solidFill>
                <a:srgbClr val="00B050"/>
              </a:solidFill>
            </a:endParaRPr>
          </a:p>
          <a:p>
            <a:r>
              <a:rPr lang="pt-BR" sz="1200" b="1" dirty="0" smtClean="0">
                <a:solidFill>
                  <a:srgbClr val="00B05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B050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005212" y="4525297"/>
            <a:ext cx="4656910" cy="212365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70C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</a:t>
            </a:r>
            <a:r>
              <a:rPr lang="pt-BR" sz="1200" b="1" dirty="0" err="1">
                <a:solidFill>
                  <a:srgbClr val="0070C0"/>
                </a:solidFill>
              </a:rPr>
              <a:t>Alteracao</a:t>
            </a:r>
            <a:r>
              <a:rPr lang="pt-BR" sz="1200" b="1" dirty="0">
                <a:solidFill>
                  <a:srgbClr val="0070C0"/>
                </a:solidFill>
              </a:rPr>
              <a:t> em </a:t>
            </a:r>
            <a:r>
              <a:rPr lang="pt-BR" sz="1200" b="1" dirty="0" err="1">
                <a:solidFill>
                  <a:srgbClr val="0070C0"/>
                </a:solidFill>
              </a:rPr>
              <a:t>xx</a:t>
            </a:r>
            <a:r>
              <a:rPr lang="pt-BR" sz="1200" b="1" dirty="0">
                <a:solidFill>
                  <a:srgbClr val="0070C0"/>
                </a:solidFill>
              </a:rPr>
              <a:t>/</a:t>
            </a:r>
            <a:r>
              <a:rPr lang="pt-BR" sz="1200" b="1" dirty="0" err="1">
                <a:solidFill>
                  <a:srgbClr val="0070C0"/>
                </a:solidFill>
              </a:rPr>
              <a:t>xx</a:t>
            </a:r>
            <a:r>
              <a:rPr lang="pt-BR" sz="1200" b="1" dirty="0">
                <a:solidFill>
                  <a:srgbClr val="0070C0"/>
                </a:solidFill>
              </a:rPr>
              <a:t>/</a:t>
            </a:r>
            <a:r>
              <a:rPr lang="pt-BR" sz="1200" b="1" dirty="0" err="1">
                <a:solidFill>
                  <a:srgbClr val="0070C0"/>
                </a:solidFill>
              </a:rPr>
              <a:t>xxxx</a:t>
            </a:r>
            <a:r>
              <a:rPr lang="pt-BR" sz="1200" b="1" dirty="0">
                <a:solidFill>
                  <a:srgbClr val="0070C0"/>
                </a:solidFill>
              </a:rPr>
              <a:t>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</a:t>
            </a:r>
            <a:r>
              <a:rPr lang="pt-BR" sz="1200" b="1" dirty="0" err="1">
                <a:solidFill>
                  <a:srgbClr val="0070C0"/>
                </a:solidFill>
              </a:rPr>
              <a:t>Descricao</a:t>
            </a:r>
            <a:r>
              <a:rPr lang="pt-BR" sz="1200" b="1" dirty="0">
                <a:solidFill>
                  <a:srgbClr val="0070C0"/>
                </a:solidFill>
              </a:rPr>
              <a:t>: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          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**Autor:    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</a:t>
            </a:r>
            <a:r>
              <a:rPr lang="pt-BR" sz="1200" b="1" dirty="0" err="1">
                <a:solidFill>
                  <a:srgbClr val="0070C0"/>
                </a:solidFill>
              </a:rPr>
              <a:t>Alteracao</a:t>
            </a:r>
            <a:r>
              <a:rPr lang="pt-BR" sz="1200" b="1" dirty="0">
                <a:solidFill>
                  <a:srgbClr val="0070C0"/>
                </a:solidFill>
              </a:rPr>
              <a:t> em </a:t>
            </a:r>
            <a:r>
              <a:rPr lang="pt-BR" sz="1200" b="1" dirty="0" err="1">
                <a:solidFill>
                  <a:srgbClr val="0070C0"/>
                </a:solidFill>
              </a:rPr>
              <a:t>xx</a:t>
            </a:r>
            <a:r>
              <a:rPr lang="pt-BR" sz="1200" b="1" dirty="0">
                <a:solidFill>
                  <a:srgbClr val="0070C0"/>
                </a:solidFill>
              </a:rPr>
              <a:t>/</a:t>
            </a:r>
            <a:r>
              <a:rPr lang="pt-BR" sz="1200" b="1" dirty="0" err="1">
                <a:solidFill>
                  <a:srgbClr val="0070C0"/>
                </a:solidFill>
              </a:rPr>
              <a:t>xx</a:t>
            </a:r>
            <a:r>
              <a:rPr lang="pt-BR" sz="1200" b="1" dirty="0">
                <a:solidFill>
                  <a:srgbClr val="0070C0"/>
                </a:solidFill>
              </a:rPr>
              <a:t>/</a:t>
            </a:r>
            <a:r>
              <a:rPr lang="pt-BR" sz="1200" b="1" dirty="0" err="1">
                <a:solidFill>
                  <a:srgbClr val="0070C0"/>
                </a:solidFill>
              </a:rPr>
              <a:t>xxxx</a:t>
            </a:r>
            <a:r>
              <a:rPr lang="pt-BR" sz="1200" b="1" dirty="0">
                <a:solidFill>
                  <a:srgbClr val="0070C0"/>
                </a:solidFill>
              </a:rPr>
              <a:t>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</a:t>
            </a:r>
            <a:r>
              <a:rPr lang="pt-BR" sz="1200" b="1" dirty="0" err="1">
                <a:solidFill>
                  <a:srgbClr val="0070C0"/>
                </a:solidFill>
              </a:rPr>
              <a:t>Descricao</a:t>
            </a:r>
            <a:r>
              <a:rPr lang="pt-BR" sz="1200" b="1" dirty="0">
                <a:solidFill>
                  <a:srgbClr val="0070C0"/>
                </a:solidFill>
              </a:rPr>
              <a:t>: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          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**Autor:                                                                </a:t>
            </a:r>
            <a:endParaRPr lang="pt-BR" sz="1200" dirty="0">
              <a:solidFill>
                <a:srgbClr val="0070C0"/>
              </a:solidFill>
            </a:endParaRPr>
          </a:p>
          <a:p>
            <a:r>
              <a:rPr lang="pt-BR" sz="1200" b="1" dirty="0">
                <a:solidFill>
                  <a:srgbClr val="0070C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005208" y="3535132"/>
            <a:ext cx="475559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7030A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7030A0"/>
              </a:solidFill>
            </a:endParaRPr>
          </a:p>
          <a:p>
            <a:r>
              <a:rPr lang="pt-BR" sz="1200" b="1" dirty="0">
                <a:solidFill>
                  <a:srgbClr val="7030A0"/>
                </a:solidFill>
              </a:rPr>
              <a:t>**Informações Adicionais por Fulano de Tal em </a:t>
            </a:r>
            <a:r>
              <a:rPr lang="pt-BR" sz="1200" b="1" dirty="0" err="1">
                <a:solidFill>
                  <a:srgbClr val="7030A0"/>
                </a:solidFill>
              </a:rPr>
              <a:t>dd</a:t>
            </a:r>
            <a:r>
              <a:rPr lang="pt-BR" sz="1200" b="1" dirty="0">
                <a:solidFill>
                  <a:srgbClr val="7030A0"/>
                </a:solidFill>
              </a:rPr>
              <a:t>/mm/</a:t>
            </a:r>
            <a:r>
              <a:rPr lang="pt-BR" sz="1200" b="1" dirty="0" err="1">
                <a:solidFill>
                  <a:srgbClr val="7030A0"/>
                </a:solidFill>
              </a:rPr>
              <a:t>aaaa</a:t>
            </a:r>
            <a:r>
              <a:rPr lang="pt-BR" sz="1200" b="1" dirty="0">
                <a:solidFill>
                  <a:srgbClr val="7030A0"/>
                </a:solidFill>
              </a:rPr>
              <a:t>.</a:t>
            </a:r>
            <a:endParaRPr lang="pt-BR" sz="1200" dirty="0">
              <a:solidFill>
                <a:srgbClr val="7030A0"/>
              </a:solidFill>
            </a:endParaRPr>
          </a:p>
          <a:p>
            <a:r>
              <a:rPr lang="pt-BR" sz="1200" b="1" dirty="0">
                <a:solidFill>
                  <a:srgbClr val="7030A0"/>
                </a:solidFill>
              </a:rPr>
              <a:t>**</a:t>
            </a:r>
            <a:endParaRPr lang="pt-BR" sz="1200" dirty="0">
              <a:solidFill>
                <a:srgbClr val="7030A0"/>
              </a:solidFill>
            </a:endParaRPr>
          </a:p>
          <a:p>
            <a:r>
              <a:rPr lang="pt-BR" sz="1200" b="1" dirty="0">
                <a:solidFill>
                  <a:srgbClr val="7030A0"/>
                </a:solidFill>
              </a:rPr>
              <a:t>**</a:t>
            </a:r>
            <a:endParaRPr lang="pt-BR" sz="1200" dirty="0">
              <a:solidFill>
                <a:srgbClr val="7030A0"/>
              </a:solidFill>
            </a:endParaRPr>
          </a:p>
          <a:p>
            <a:r>
              <a:rPr lang="pt-BR" sz="1200" b="1" dirty="0">
                <a:solidFill>
                  <a:srgbClr val="7030A0"/>
                </a:solidFill>
              </a:rPr>
              <a:t>************************************************************************</a:t>
            </a:r>
            <a:endParaRPr lang="pt-BR" sz="1200" dirty="0">
              <a:solidFill>
                <a:srgbClr val="7030A0"/>
              </a:solidFill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5502718" y="1844878"/>
            <a:ext cx="5878046" cy="1072743"/>
          </a:xfrm>
          <a:prstGeom prst="wedgeRoundRectCallout">
            <a:avLst>
              <a:gd name="adj1" fmla="val -107155"/>
              <a:gd name="adj2" fmla="val -21224"/>
              <a:gd name="adj3" fmla="val 16667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SSSS – código do sistema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código do sistema</a:t>
            </a:r>
          </a:p>
          <a:p>
            <a:r>
              <a:rPr lang="pt-B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  -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tipo (D – diário, </a:t>
            </a:r>
            <a:r>
              <a:rPr lang="pt-B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anual, </a:t>
            </a:r>
            <a:r>
              <a:rPr lang="pt-B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teste</a:t>
            </a:r>
            <a:endParaRPr lang="pt-BR" b="1" dirty="0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S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semanal, M – mensal, E </a:t>
            </a:r>
            <a:r>
              <a:rPr lang="pt-B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Eventual) </a:t>
            </a:r>
            <a:endParaRPr lang="pt-BR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  - livre</a:t>
            </a:r>
            <a:endParaRPr lang="pt-BR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372249" y="6048791"/>
            <a:ext cx="5199873" cy="530870"/>
          </a:xfrm>
          <a:prstGeom prst="wedgeRoundRectCallout">
            <a:avLst>
              <a:gd name="adj1" fmla="val 21833"/>
              <a:gd name="adj2" fmla="val -136040"/>
              <a:gd name="adj3" fmla="val 16667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 smtClean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9999 – informa o nº do </a:t>
            </a:r>
            <a:r>
              <a:rPr lang="pt-BR" b="1" dirty="0" err="1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10 em 10</a:t>
            </a:r>
          </a:p>
          <a:p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   - informar a quantidade de </a:t>
            </a:r>
            <a:r>
              <a:rPr lang="pt-BR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steps</a:t>
            </a:r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PROC</a:t>
            </a:r>
            <a:r>
              <a:rPr lang="pt-B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código do </a:t>
            </a:r>
            <a:endParaRPr lang="pt-BR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1" grpId="0" animBg="1"/>
      <p:bldP spid="15" grpId="0" animBg="1"/>
      <p:bldP spid="8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815718" y="2210774"/>
            <a:ext cx="39301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dirty="0" smtClean="0"/>
              <a:t>OBRIGADO!</a:t>
            </a:r>
          </a:p>
          <a:p>
            <a:pPr lvl="0" algn="ctr"/>
            <a:endParaRPr lang="pt-BR" sz="2800" dirty="0" smtClean="0"/>
          </a:p>
          <a:p>
            <a:pPr lvl="0" algn="ctr"/>
            <a:r>
              <a:rPr lang="pt-BR" sz="1800" dirty="0" smtClean="0"/>
              <a:t>Cleber Alexandre de Oliveira</a:t>
            </a:r>
          </a:p>
          <a:p>
            <a:pPr lvl="0" algn="ctr"/>
            <a:r>
              <a:rPr lang="pt-BR" sz="1800" dirty="0" smtClean="0">
                <a:hlinkClick r:id="rId6"/>
              </a:rPr>
              <a:t>cleber.oliveira@prodemge.gov.br</a:t>
            </a:r>
          </a:p>
          <a:p>
            <a:pPr lvl="0" algn="ctr"/>
            <a:endParaRPr lang="pt-BR" sz="1800" dirty="0" smtClean="0"/>
          </a:p>
          <a:p>
            <a:pPr lvl="0" algn="ctr"/>
            <a:endParaRPr lang="pt-BR" sz="1800" dirty="0" smtClean="0"/>
          </a:p>
          <a:p>
            <a:pPr algn="ctr"/>
            <a:r>
              <a:rPr lang="pt-BR" sz="4000" dirty="0" smtClean="0"/>
              <a:t>FIM</a:t>
            </a:r>
            <a:endParaRPr lang="pt-BR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" y="2344866"/>
            <a:ext cx="5147786" cy="413532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86458" y="1687554"/>
            <a:ext cx="3179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 smtClean="0"/>
              <a:t>PERGUNTAS?</a:t>
            </a:r>
          </a:p>
        </p:txBody>
      </p:sp>
      <p:pic>
        <p:nvPicPr>
          <p:cNvPr id="11" name="Picture 2" descr="d:\Documents and Settings\p049003\Meus documentos\Minhas imagens\clipart\u145075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5012" y="4115662"/>
            <a:ext cx="3052079" cy="222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4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/>
              <a:t>2 – O que foi apresentado sobre Processamento de Dados no Mainframe ?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5" y="2091801"/>
            <a:ext cx="3733133" cy="2311387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/>
            </a:glow>
            <a:outerShdw dist="50800" dir="5400000" algn="ctr" rotWithShape="0">
              <a:srgbClr val="000000"/>
            </a:outerShdw>
          </a:effectLst>
        </p:spPr>
      </p:pic>
      <p:sp>
        <p:nvSpPr>
          <p:cNvPr id="12" name="Google Shape;97;p1"/>
          <p:cNvSpPr/>
          <p:nvPr/>
        </p:nvSpPr>
        <p:spPr>
          <a:xfrm>
            <a:off x="4991820" y="2546769"/>
            <a:ext cx="6840789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/>
            </a:pPr>
            <a:r>
              <a:rPr lang="pt-BR" sz="1700" dirty="0" smtClean="0"/>
              <a:t>Ambiente “Mainframe”;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91819" y="5782235"/>
            <a:ext cx="6840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6"/>
            </a:pPr>
            <a:r>
              <a:rPr lang="pt-BR" sz="1700" dirty="0"/>
              <a:t>Os processos “batch” </a:t>
            </a:r>
            <a:r>
              <a:rPr lang="pt-BR" sz="1700" dirty="0" smtClean="0"/>
              <a:t>x processos “On-line”, processos síncronos x assíncronos;</a:t>
            </a:r>
            <a:endParaRPr lang="pt-BR" sz="1700" dirty="0"/>
          </a:p>
        </p:txBody>
      </p:sp>
      <p:sp>
        <p:nvSpPr>
          <p:cNvPr id="14" name="Google Shape;97;p1"/>
          <p:cNvSpPr/>
          <p:nvPr/>
        </p:nvSpPr>
        <p:spPr>
          <a:xfrm>
            <a:off x="4991819" y="5212286"/>
            <a:ext cx="6705600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5"/>
            </a:pPr>
            <a:r>
              <a:rPr lang="pt-BR" sz="1700" dirty="0" smtClean="0"/>
              <a:t>Plataforma baixa x plataforma alta; Interação web x mainframe;</a:t>
            </a:r>
            <a:endParaRPr lang="pt-BR" sz="17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991820" y="3168883"/>
            <a:ext cx="6840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2"/>
            </a:pPr>
            <a:r>
              <a:rPr lang="pt-BR" sz="1700" dirty="0" smtClean="0"/>
              <a:t>Segurança da informação – RACF;</a:t>
            </a:r>
            <a:endParaRPr lang="pt-BR" sz="1700" dirty="0"/>
          </a:p>
        </p:txBody>
      </p:sp>
      <p:sp>
        <p:nvSpPr>
          <p:cNvPr id="19" name="Google Shape;97;p1"/>
          <p:cNvSpPr/>
          <p:nvPr/>
        </p:nvSpPr>
        <p:spPr>
          <a:xfrm>
            <a:off x="4991819" y="3810778"/>
            <a:ext cx="684078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3"/>
            </a:pPr>
            <a:r>
              <a:rPr lang="pt-BR" sz="1700" dirty="0" smtClean="0"/>
              <a:t>Grande volume de dados orientado ao processamento primitivo e velocidade de processamento;</a:t>
            </a:r>
            <a:endParaRPr lang="pt-BR" sz="1700" dirty="0"/>
          </a:p>
        </p:txBody>
      </p:sp>
      <p:sp>
        <p:nvSpPr>
          <p:cNvPr id="20" name="Google Shape;97;p1"/>
          <p:cNvSpPr/>
          <p:nvPr/>
        </p:nvSpPr>
        <p:spPr>
          <a:xfrm>
            <a:off x="4991819" y="4642337"/>
            <a:ext cx="6440741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4"/>
            </a:pPr>
            <a:r>
              <a:rPr lang="pt-BR" sz="1700" dirty="0" smtClean="0"/>
              <a:t>Consumo de CPU, custo de processamento e performance;</a:t>
            </a:r>
          </a:p>
        </p:txBody>
      </p:sp>
      <p:pic>
        <p:nvPicPr>
          <p:cNvPr id="22" name="Imagem 21" descr="cid:image001.jpg@01CD1802.57C630A0"/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732366" y="4642338"/>
            <a:ext cx="2989529" cy="205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5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/>
              <a:t>3 - </a:t>
            </a:r>
            <a:r>
              <a:rPr lang="pt-BR" sz="2400" b="1" dirty="0"/>
              <a:t>O que foi apresentado sobre Processamento de Dados no Mainframe 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8011" y="3061069"/>
            <a:ext cx="88677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fontAlgn="t">
              <a:buFont typeface="+mj-lt"/>
              <a:buAutoNum type="romanLcPeriod" startAt="8"/>
            </a:pPr>
            <a:r>
              <a:rPr lang="pt-BR" sz="1700" dirty="0" smtClean="0"/>
              <a:t>O sistema </a:t>
            </a:r>
            <a:r>
              <a:rPr lang="pt-BR" sz="1700" dirty="0"/>
              <a:t>operacional </a:t>
            </a:r>
            <a:r>
              <a:rPr lang="pt-BR" sz="1700" dirty="0" smtClean="0"/>
              <a:t>utilizado pelo mainframe da </a:t>
            </a:r>
            <a:r>
              <a:rPr lang="pt-BR" sz="1700" dirty="0" err="1" smtClean="0"/>
              <a:t>Prodemge</a:t>
            </a:r>
            <a:r>
              <a:rPr lang="pt-BR" sz="1700" dirty="0" smtClean="0"/>
              <a:t>;</a:t>
            </a:r>
            <a:endParaRPr lang="pt-BR" sz="1700" dirty="0"/>
          </a:p>
        </p:txBody>
      </p:sp>
      <p:sp>
        <p:nvSpPr>
          <p:cNvPr id="15" name="Google Shape;97;p1"/>
          <p:cNvSpPr/>
          <p:nvPr/>
        </p:nvSpPr>
        <p:spPr>
          <a:xfrm>
            <a:off x="4678011" y="2451436"/>
            <a:ext cx="6840789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7"/>
            </a:pPr>
            <a:r>
              <a:rPr lang="pt-BR" sz="1700" dirty="0" smtClean="0"/>
              <a:t>Como é o processo de um </a:t>
            </a:r>
            <a:r>
              <a:rPr lang="pt-BR" sz="1700" dirty="0" err="1" smtClean="0"/>
              <a:t>job</a:t>
            </a:r>
            <a:r>
              <a:rPr lang="pt-BR" sz="1700" dirty="0" smtClean="0"/>
              <a:t> e como é o seu ciclo de vida;</a:t>
            </a:r>
            <a:endParaRPr lang="pt-BR" sz="17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5" y="2168798"/>
            <a:ext cx="4042624" cy="252626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4678011" y="3670742"/>
            <a:ext cx="669483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9"/>
            </a:pPr>
            <a:r>
              <a:rPr lang="pt-BR" sz="1700" dirty="0" smtClean="0"/>
              <a:t>Elementos principais na JCL (Operadores: </a:t>
            </a:r>
            <a:r>
              <a:rPr lang="pt-BR" sz="1700" dirty="0" err="1" smtClean="0"/>
              <a:t>job</a:t>
            </a:r>
            <a:r>
              <a:rPr lang="pt-BR" sz="1700" dirty="0" smtClean="0"/>
              <a:t>, </a:t>
            </a:r>
            <a:r>
              <a:rPr lang="pt-BR" sz="1700" dirty="0" err="1" smtClean="0"/>
              <a:t>exec</a:t>
            </a:r>
            <a:r>
              <a:rPr lang="pt-BR" sz="1700" dirty="0" smtClean="0"/>
              <a:t> e </a:t>
            </a:r>
            <a:r>
              <a:rPr lang="pt-BR" sz="1700" dirty="0" err="1" smtClean="0"/>
              <a:t>dd</a:t>
            </a:r>
            <a:r>
              <a:rPr lang="pt-BR" sz="1700" dirty="0" smtClean="0"/>
              <a:t>);</a:t>
            </a:r>
            <a:endParaRPr lang="pt-BR" sz="1700" dirty="0"/>
          </a:p>
        </p:txBody>
      </p:sp>
      <p:sp>
        <p:nvSpPr>
          <p:cNvPr id="20" name="Retângulo 19"/>
          <p:cNvSpPr/>
          <p:nvPr/>
        </p:nvSpPr>
        <p:spPr>
          <a:xfrm>
            <a:off x="4678011" y="4280415"/>
            <a:ext cx="69319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0"/>
            </a:pPr>
            <a:r>
              <a:rPr lang="pt-BR" sz="1700" dirty="0" smtClean="0"/>
              <a:t>Agendamento, ordem de execução e definição de prioridades para processamento de um “</a:t>
            </a:r>
            <a:r>
              <a:rPr lang="pt-BR" sz="1700" dirty="0" err="1" smtClean="0"/>
              <a:t>Job</a:t>
            </a:r>
            <a:r>
              <a:rPr lang="pt-BR" sz="1700" dirty="0" smtClean="0"/>
              <a:t>”;</a:t>
            </a:r>
            <a:endParaRPr lang="pt-BR" sz="1700" dirty="0"/>
          </a:p>
        </p:txBody>
      </p:sp>
      <p:sp>
        <p:nvSpPr>
          <p:cNvPr id="21" name="Google Shape;97;p1"/>
          <p:cNvSpPr/>
          <p:nvPr/>
        </p:nvSpPr>
        <p:spPr>
          <a:xfrm>
            <a:off x="4678011" y="5151698"/>
            <a:ext cx="669483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1"/>
            </a:pPr>
            <a:r>
              <a:rPr lang="pt-BR" sz="1700" dirty="0" smtClean="0"/>
              <a:t>Utilitários e Ferramentas: </a:t>
            </a:r>
            <a:r>
              <a:rPr lang="pt-BR" sz="1700" dirty="0" err="1" smtClean="0"/>
              <a:t>putty</a:t>
            </a:r>
            <a:r>
              <a:rPr lang="pt-BR" sz="1700" dirty="0" smtClean="0"/>
              <a:t> (</a:t>
            </a:r>
            <a:r>
              <a:rPr lang="pt-BR" sz="1700" dirty="0" err="1" smtClean="0"/>
              <a:t>sedna</a:t>
            </a:r>
            <a:r>
              <a:rPr lang="pt-BR" sz="1700" dirty="0" smtClean="0"/>
              <a:t>), emulador </a:t>
            </a:r>
            <a:r>
              <a:rPr lang="pt-BR" sz="1700" dirty="0" err="1" smtClean="0"/>
              <a:t>qws</a:t>
            </a:r>
            <a:r>
              <a:rPr lang="pt-BR" sz="1700" dirty="0" smtClean="0"/>
              <a:t>, </a:t>
            </a:r>
            <a:r>
              <a:rPr lang="pt-BR" sz="1700" dirty="0" err="1" smtClean="0"/>
              <a:t>ca-view</a:t>
            </a:r>
            <a:r>
              <a:rPr lang="pt-BR" sz="1700" dirty="0" smtClean="0"/>
              <a:t>, </a:t>
            </a:r>
            <a:r>
              <a:rPr lang="pt-BR" sz="1700" dirty="0" err="1" smtClean="0"/>
              <a:t>Broker</a:t>
            </a:r>
            <a:r>
              <a:rPr lang="pt-BR" sz="1700" dirty="0"/>
              <a:t>, Db2 </a:t>
            </a:r>
            <a:r>
              <a:rPr lang="pt-BR" sz="1700" dirty="0" err="1"/>
              <a:t>connect</a:t>
            </a:r>
            <a:r>
              <a:rPr lang="pt-BR" sz="1700" dirty="0" smtClean="0"/>
              <a:t>, </a:t>
            </a:r>
            <a:r>
              <a:rPr lang="pt-BR" sz="1700" dirty="0" err="1" smtClean="0"/>
              <a:t>ftp</a:t>
            </a:r>
            <a:r>
              <a:rPr lang="pt-BR" sz="1700" dirty="0" smtClean="0"/>
              <a:t>, driver JDBC, </a:t>
            </a:r>
            <a:r>
              <a:rPr lang="pt-BR" sz="1700" dirty="0" err="1" smtClean="0"/>
              <a:t>etc</a:t>
            </a:r>
            <a:r>
              <a:rPr lang="pt-BR" sz="1700" dirty="0"/>
              <a:t>;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60563" y="4487033"/>
            <a:ext cx="4042626" cy="2207710"/>
            <a:chOff x="360563" y="4487033"/>
            <a:chExt cx="4042626" cy="2207710"/>
          </a:xfrm>
        </p:grpSpPr>
        <p:grpSp>
          <p:nvGrpSpPr>
            <p:cNvPr id="23" name="Agrupar 22"/>
            <p:cNvGrpSpPr/>
            <p:nvPr/>
          </p:nvGrpSpPr>
          <p:grpSpPr>
            <a:xfrm>
              <a:off x="360563" y="4487033"/>
              <a:ext cx="2404025" cy="1772035"/>
              <a:chOff x="5243919" y="2673619"/>
              <a:chExt cx="6703185" cy="4012932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3919" y="2673619"/>
                <a:ext cx="6703185" cy="4012932"/>
              </a:xfrm>
              <a:prstGeom prst="rect">
                <a:avLst/>
              </a:prstGeom>
            </p:spPr>
          </p:pic>
          <p:sp>
            <p:nvSpPr>
              <p:cNvPr id="25" name="CaixaDeTexto 24"/>
              <p:cNvSpPr txBox="1"/>
              <p:nvPr/>
            </p:nvSpPr>
            <p:spPr>
              <a:xfrm>
                <a:off x="7259140" y="3615821"/>
                <a:ext cx="478089" cy="230832"/>
              </a:xfrm>
              <a:prstGeom prst="rect">
                <a:avLst/>
              </a:prstGeom>
              <a:solidFill>
                <a:srgbClr val="C3350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900" b="1" dirty="0" smtClean="0">
                    <a:solidFill>
                      <a:srgbClr val="FFFF00"/>
                    </a:solidFill>
                  </a:rPr>
                  <a:t>****</a:t>
                </a:r>
                <a:endParaRPr lang="pt-BR" sz="9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5938" y="5151698"/>
              <a:ext cx="2617251" cy="1543045"/>
            </a:xfrm>
            <a:prstGeom prst="rect">
              <a:avLst/>
            </a:prstGeom>
          </p:spPr>
        </p:pic>
      </p:grpSp>
      <p:sp>
        <p:nvSpPr>
          <p:cNvPr id="27" name="Google Shape;97;p1"/>
          <p:cNvSpPr/>
          <p:nvPr/>
        </p:nvSpPr>
        <p:spPr>
          <a:xfrm>
            <a:off x="4678011" y="6022941"/>
            <a:ext cx="6694839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indent="-400050" fontAlgn="t">
              <a:buFont typeface="+mj-lt"/>
              <a:buAutoNum type="romanLcPeriod" startAt="12"/>
            </a:pPr>
            <a:r>
              <a:rPr lang="pt-BR" sz="1700" dirty="0" err="1" smtClean="0"/>
              <a:t>Internal</a:t>
            </a:r>
            <a:r>
              <a:rPr lang="pt-BR" sz="1700" dirty="0" smtClean="0"/>
              <a:t> Reader;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4374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0" grpId="0"/>
      <p:bldP spid="2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467008416"/>
              </p:ext>
            </p:extLst>
          </p:nvPr>
        </p:nvGraphicFramePr>
        <p:xfrm>
          <a:off x="6648829" y="2113380"/>
          <a:ext cx="5196713" cy="45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60564" y="1572984"/>
            <a:ext cx="11472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/>
              <a:t>4 - </a:t>
            </a:r>
            <a:r>
              <a:rPr lang="pt-BR" sz="2400" b="1" dirty="0"/>
              <a:t>O que foi apresentado sobre </a:t>
            </a:r>
            <a:r>
              <a:rPr lang="pt-BR" sz="2400" b="1" dirty="0" smtClean="0"/>
              <a:t>JCL básico – módulo I – conhecendo a JCL</a:t>
            </a:r>
            <a:endParaRPr lang="pt-BR" sz="2400" b="1" dirty="0"/>
          </a:p>
        </p:txBody>
      </p:sp>
      <p:sp>
        <p:nvSpPr>
          <p:cNvPr id="14" name="Retângulo 13"/>
          <p:cNvSpPr/>
          <p:nvPr/>
        </p:nvSpPr>
        <p:spPr>
          <a:xfrm>
            <a:off x="391060" y="2171574"/>
            <a:ext cx="443132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3"/>
            </a:pPr>
            <a:r>
              <a:rPr lang="pt-BR" sz="1700" dirty="0" smtClean="0"/>
              <a:t>Criação e execução de um </a:t>
            </a:r>
            <a:r>
              <a:rPr lang="pt-BR" sz="1700" dirty="0" err="1" smtClean="0"/>
              <a:t>job</a:t>
            </a:r>
            <a:r>
              <a:rPr lang="pt-BR" sz="1700" dirty="0" smtClean="0"/>
              <a:t>;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7830" y="2729920"/>
            <a:ext cx="30948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fontAlgn="t">
              <a:buFont typeface="+mj-lt"/>
              <a:buAutoNum type="romanLcPeriod" startAt="14"/>
            </a:pPr>
            <a:r>
              <a:rPr lang="pt-BR" sz="1700" dirty="0" smtClean="0"/>
              <a:t>Arquivos no mainframe;</a:t>
            </a:r>
            <a:endParaRPr lang="pt-BR" sz="1700" dirty="0"/>
          </a:p>
        </p:txBody>
      </p:sp>
      <p:sp>
        <p:nvSpPr>
          <p:cNvPr id="76" name="Retângulo 75"/>
          <p:cNvSpPr/>
          <p:nvPr/>
        </p:nvSpPr>
        <p:spPr>
          <a:xfrm>
            <a:off x="6649707" y="5166623"/>
            <a:ext cx="5325457" cy="1473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467824" y="2729919"/>
            <a:ext cx="5235655" cy="45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7" name="Agrupar 76"/>
          <p:cNvGrpSpPr/>
          <p:nvPr/>
        </p:nvGrpSpPr>
        <p:grpSpPr>
          <a:xfrm>
            <a:off x="305144" y="3741496"/>
            <a:ext cx="6096507" cy="2865074"/>
            <a:chOff x="305144" y="3797768"/>
            <a:chExt cx="6096507" cy="2865074"/>
          </a:xfrm>
        </p:grpSpPr>
        <p:grpSp>
          <p:nvGrpSpPr>
            <p:cNvPr id="24" name="Agrupar 23"/>
            <p:cNvGrpSpPr/>
            <p:nvPr/>
          </p:nvGrpSpPr>
          <p:grpSpPr>
            <a:xfrm>
              <a:off x="305144" y="3797768"/>
              <a:ext cx="6096507" cy="2865074"/>
              <a:chOff x="5500774" y="2310193"/>
              <a:chExt cx="6621955" cy="2320619"/>
            </a:xfrm>
          </p:grpSpPr>
          <p:grpSp>
            <p:nvGrpSpPr>
              <p:cNvPr id="33" name="Group 23"/>
              <p:cNvGrpSpPr>
                <a:grpSpLocks/>
              </p:cNvGrpSpPr>
              <p:nvPr/>
            </p:nvGrpSpPr>
            <p:grpSpPr bwMode="auto">
              <a:xfrm>
                <a:off x="5500774" y="2310193"/>
                <a:ext cx="6621955" cy="2320619"/>
                <a:chOff x="68" y="957"/>
                <a:chExt cx="4672" cy="2730"/>
              </a:xfrm>
            </p:grpSpPr>
            <p:graphicFrame>
              <p:nvGraphicFramePr>
                <p:cNvPr id="34" name="Object 4"/>
                <p:cNvGraphicFramePr>
                  <a:graphicFrameLocks noChangeAspect="1"/>
                </p:cNvGraphicFramePr>
                <p:nvPr/>
              </p:nvGraphicFramePr>
              <p:xfrm>
                <a:off x="68" y="957"/>
                <a:ext cx="4672" cy="27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26" name="Foto do Photo Editor" r:id="rId12" imgW="4401164" imgH="2200582" progId="MSPhotoEd.3">
                        <p:embed/>
                      </p:oleObj>
                    </mc:Choice>
                    <mc:Fallback>
                      <p:oleObj name="Foto do Photo Editor" r:id="rId12" imgW="4401164" imgH="2200582" progId="MSPhotoEd.3">
                        <p:embed/>
                        <p:pic>
                          <p:nvPicPr>
                            <p:cNvPr id="1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8" y="957"/>
                              <a:ext cx="4672" cy="27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 cap="flat" cmpd="sng">
                                  <a:solidFill>
                                    <a:srgbClr val="FF6600"/>
                                  </a:solidFill>
                                  <a:prstDash val="solid"/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" y="1111"/>
                  <a:ext cx="940" cy="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altLang="pt-BR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rPr>
                    <a:t>Ambiente</a:t>
                  </a:r>
                  <a:endParaRPr lang="en-US" altLang="pt-BR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22" name="Agrupar 21"/>
              <p:cNvGrpSpPr/>
              <p:nvPr/>
            </p:nvGrpSpPr>
            <p:grpSpPr>
              <a:xfrm>
                <a:off x="6353853" y="2577007"/>
                <a:ext cx="4949274" cy="1750364"/>
                <a:chOff x="2858426" y="710019"/>
                <a:chExt cx="7182937" cy="2650695"/>
              </a:xfrm>
            </p:grpSpPr>
            <p:grpSp>
              <p:nvGrpSpPr>
                <p:cNvPr id="36" name="Group 28"/>
                <p:cNvGrpSpPr>
                  <a:grpSpLocks/>
                </p:cNvGrpSpPr>
                <p:nvPr/>
              </p:nvGrpSpPr>
              <p:grpSpPr bwMode="auto">
                <a:xfrm>
                  <a:off x="2858426" y="1187272"/>
                  <a:ext cx="1649485" cy="644680"/>
                  <a:chOff x="239" y="1852"/>
                  <a:chExt cx="960" cy="499"/>
                </a:xfrm>
              </p:grpSpPr>
              <p:grpSp>
                <p:nvGrpSpPr>
                  <p:cNvPr id="3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39" y="1852"/>
                    <a:ext cx="960" cy="499"/>
                    <a:chOff x="239" y="1852"/>
                    <a:chExt cx="960" cy="499"/>
                  </a:xfrm>
                </p:grpSpPr>
                <p:graphicFrame>
                  <p:nvGraphicFramePr>
                    <p:cNvPr id="39" name="Object 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788404186"/>
                        </p:ext>
                      </p:extLst>
                    </p:nvPr>
                  </p:nvGraphicFramePr>
                  <p:xfrm>
                    <a:off x="469" y="1852"/>
                    <a:ext cx="730" cy="49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327" name="Foto do Photo Editor" r:id="rId14" imgW="4401164" imgH="2180952" progId="MSPhotoEd.3">
                            <p:embed/>
                          </p:oleObj>
                        </mc:Choice>
                        <mc:Fallback>
                          <p:oleObj name="Foto do Photo Editor" r:id="rId14" imgW="4401164" imgH="2180952" progId="MSPhotoEd.3">
                            <p:embed/>
                            <p:pic>
                              <p:nvPicPr>
                                <p:cNvPr id="15" name="Object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69" y="1852"/>
                                  <a:ext cx="730" cy="499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4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" y="2001"/>
                      <a:ext cx="187" cy="193"/>
                    </a:xfrm>
                    <a:prstGeom prst="rightArrow">
                      <a:avLst>
                        <a:gd name="adj1" fmla="val 50000"/>
                        <a:gd name="adj2" fmla="val 25000"/>
                      </a:avLst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sp>
                <p:nvSpPr>
                  <p:cNvPr id="3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" y="1990"/>
                    <a:ext cx="630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Entrada</a:t>
                    </a:r>
                    <a:endParaRPr lang="en-US" altLang="pt-BR" sz="1000" b="1" dirty="0">
                      <a:solidFill>
                        <a:srgbClr val="00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41" name="Group 27"/>
                <p:cNvGrpSpPr>
                  <a:grpSpLocks/>
                </p:cNvGrpSpPr>
                <p:nvPr/>
              </p:nvGrpSpPr>
              <p:grpSpPr bwMode="auto">
                <a:xfrm>
                  <a:off x="3792963" y="2371085"/>
                  <a:ext cx="5440363" cy="989629"/>
                  <a:chOff x="726" y="2548"/>
                  <a:chExt cx="3427" cy="766"/>
                </a:xfrm>
              </p:grpSpPr>
              <p:sp>
                <p:nvSpPr>
                  <p:cNvPr id="4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6" y="3120"/>
                    <a:ext cx="1241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b="1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Retroalimentação</a:t>
                    </a:r>
                    <a:endParaRPr lang="en-US" altLang="pt-BR" b="1" dirty="0">
                      <a:solidFill>
                        <a:srgbClr val="8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  <p:grpSp>
                <p:nvGrpSpPr>
                  <p:cNvPr id="4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726" y="2548"/>
                    <a:ext cx="3427" cy="494"/>
                    <a:chOff x="1152" y="2592"/>
                    <a:chExt cx="3552" cy="672"/>
                  </a:xfrm>
                </p:grpSpPr>
                <p:sp>
                  <p:nvSpPr>
                    <p:cNvPr id="4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52" y="3264"/>
                      <a:ext cx="3552" cy="0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2592"/>
                      <a:ext cx="0" cy="672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46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0" y="2592"/>
                      <a:ext cx="0" cy="672"/>
                    </a:xfrm>
                    <a:prstGeom prst="line">
                      <a:avLst/>
                    </a:prstGeom>
                    <a:noFill/>
                    <a:ln w="152400">
                      <a:solidFill>
                        <a:schemeClr val="accent2"/>
                      </a:solidFill>
                      <a:round/>
                      <a:headEnd/>
                      <a:tailEnd type="triangle" w="med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07763" dir="135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47" name="Group 25"/>
                <p:cNvGrpSpPr>
                  <a:grpSpLocks/>
                </p:cNvGrpSpPr>
                <p:nvPr/>
              </p:nvGrpSpPr>
              <p:grpSpPr bwMode="auto">
                <a:xfrm>
                  <a:off x="4624813" y="710019"/>
                  <a:ext cx="3373438" cy="1983133"/>
                  <a:chOff x="1250" y="1357"/>
                  <a:chExt cx="2125" cy="1535"/>
                </a:xfrm>
              </p:grpSpPr>
              <p:graphicFrame>
                <p:nvGraphicFramePr>
                  <p:cNvPr id="48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2074919"/>
                      </p:ext>
                    </p:extLst>
                  </p:nvPr>
                </p:nvGraphicFramePr>
                <p:xfrm>
                  <a:off x="1489" y="1357"/>
                  <a:ext cx="1886" cy="15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28" name="Foto do Photo Editor" r:id="rId16" imgW="4401164" imgH="2180952" progId="MSPhotoEd.3">
                          <p:embed/>
                        </p:oleObj>
                      </mc:Choice>
                      <mc:Fallback>
                        <p:oleObj name="Foto do Photo Editor" r:id="rId16" imgW="4401164" imgH="2180952" progId="MSPhotoEd.3">
                          <p:embed/>
                          <p:pic>
                            <p:nvPicPr>
                              <p:cNvPr id="24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89" y="1357"/>
                                <a:ext cx="1886" cy="153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5" y="2005"/>
                    <a:ext cx="1176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Processamento</a:t>
                    </a:r>
                    <a:endParaRPr lang="en-US" altLang="pt-BR" sz="1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5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250" y="1913"/>
                    <a:ext cx="187" cy="192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51" name="Group 29"/>
                <p:cNvGrpSpPr>
                  <a:grpSpLocks/>
                </p:cNvGrpSpPr>
                <p:nvPr/>
              </p:nvGrpSpPr>
              <p:grpSpPr bwMode="auto">
                <a:xfrm>
                  <a:off x="8077626" y="1195252"/>
                  <a:ext cx="1963737" cy="679562"/>
                  <a:chOff x="3425" y="1852"/>
                  <a:chExt cx="1237" cy="526"/>
                </a:xfrm>
              </p:grpSpPr>
              <p:graphicFrame>
                <p:nvGraphicFramePr>
                  <p:cNvPr id="52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3684" y="1852"/>
                  <a:ext cx="735" cy="52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29" name="Foto do Photo Editor" r:id="rId18" imgW="4401164" imgH="2180952" progId="MSPhotoEd.3">
                          <p:embed/>
                        </p:oleObj>
                      </mc:Choice>
                      <mc:Fallback>
                        <p:oleObj name="Foto do Photo Editor" r:id="rId18" imgW="4401164" imgH="2180952" progId="MSPhotoEd.3">
                          <p:embed/>
                          <p:pic>
                            <p:nvPicPr>
                              <p:cNvPr id="28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84" y="1852"/>
                                <a:ext cx="735" cy="52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 cap="flat" cmpd="sng">
                                    <a:solidFill>
                                      <a:srgbClr val="FF6600"/>
                                    </a:solidFill>
                                    <a:prstDash val="solid"/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6" y="2018"/>
                    <a:ext cx="529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pt-BR" altLang="pt-BR" sz="1000" b="1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rPr>
                      <a:t>Saída</a:t>
                    </a:r>
                    <a:endParaRPr lang="en-US" altLang="pt-BR" sz="1000" b="1">
                      <a:solidFill>
                        <a:srgbClr val="660066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54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2001"/>
                    <a:ext cx="187" cy="19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5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2001"/>
                    <a:ext cx="187" cy="193"/>
                  </a:xfrm>
                  <a:prstGeom prst="rightArrow">
                    <a:avLst>
                      <a:gd name="adj1" fmla="val 50000"/>
                      <a:gd name="adj2" fmla="val 25000"/>
                    </a:avLst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135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61" name="Agrupar 60"/>
              <p:cNvGrpSpPr/>
              <p:nvPr/>
            </p:nvGrpSpPr>
            <p:grpSpPr>
              <a:xfrm>
                <a:off x="11364383" y="2871728"/>
                <a:ext cx="522441" cy="627707"/>
                <a:chOff x="5799318" y="2857825"/>
                <a:chExt cx="522441" cy="627707"/>
              </a:xfrm>
            </p:grpSpPr>
            <p:sp>
              <p:nvSpPr>
                <p:cNvPr id="62" name="AutoShape 10"/>
                <p:cNvSpPr>
                  <a:spLocks noChangeArrowheads="1"/>
                </p:cNvSpPr>
                <p:nvPr/>
              </p:nvSpPr>
              <p:spPr bwMode="auto">
                <a:xfrm>
                  <a:off x="5799318" y="2857825"/>
                  <a:ext cx="431592" cy="504657"/>
                </a:xfrm>
                <a:prstGeom prst="foldedCorner">
                  <a:avLst>
                    <a:gd name="adj" fmla="val 3413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AutoShape 10"/>
                <p:cNvSpPr>
                  <a:spLocks noChangeArrowheads="1"/>
                </p:cNvSpPr>
                <p:nvPr/>
              </p:nvSpPr>
              <p:spPr bwMode="auto">
                <a:xfrm>
                  <a:off x="5934946" y="3010224"/>
                  <a:ext cx="386813" cy="475308"/>
                </a:xfrm>
                <a:prstGeom prst="foldedCorner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chemeClr val="bg1"/>
                    </a:gs>
                    <a:gs pos="5000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83" name="AutoShape 10"/>
            <p:cNvSpPr>
              <a:spLocks noChangeArrowheads="1"/>
            </p:cNvSpPr>
            <p:nvPr/>
          </p:nvSpPr>
          <p:spPr bwMode="auto">
            <a:xfrm>
              <a:off x="539617" y="4491048"/>
              <a:ext cx="397346" cy="623058"/>
            </a:xfrm>
            <a:prstGeom prst="foldedCorner">
              <a:avLst>
                <a:gd name="adj" fmla="val 3413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4" name="AutoShape 10"/>
            <p:cNvSpPr>
              <a:spLocks noChangeArrowheads="1"/>
            </p:cNvSpPr>
            <p:nvPr/>
          </p:nvSpPr>
          <p:spPr bwMode="auto">
            <a:xfrm>
              <a:off x="664483" y="4679202"/>
              <a:ext cx="356120" cy="58682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034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76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5292436" cy="135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24663" y="1489398"/>
            <a:ext cx="115378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/>
              <a:t>5 - CARTÕES da JCL – </a:t>
            </a:r>
            <a:r>
              <a:rPr lang="pt-BR" sz="2100" b="1" dirty="0" err="1" smtClean="0"/>
              <a:t>Job</a:t>
            </a:r>
            <a:r>
              <a:rPr lang="pt-BR" sz="2100" b="1" dirty="0" smtClean="0"/>
              <a:t>, </a:t>
            </a:r>
            <a:r>
              <a:rPr lang="pt-BR" sz="2100" b="1" dirty="0" err="1" smtClean="0"/>
              <a:t>Exec</a:t>
            </a:r>
            <a:r>
              <a:rPr lang="pt-BR" sz="2100" b="1" dirty="0" smtClean="0"/>
              <a:t> e DD  </a:t>
            </a:r>
            <a:endParaRPr lang="pt-BR" sz="2100" dirty="0"/>
          </a:p>
        </p:txBody>
      </p:sp>
      <p:sp>
        <p:nvSpPr>
          <p:cNvPr id="14" name="Caixa de Texto 27"/>
          <p:cNvSpPr txBox="1"/>
          <p:nvPr/>
        </p:nvSpPr>
        <p:spPr>
          <a:xfrm>
            <a:off x="339355" y="2220066"/>
            <a:ext cx="10396709" cy="2663596"/>
          </a:xfrm>
          <a:prstGeom prst="rect">
            <a:avLst/>
          </a:prstGeom>
          <a:solidFill>
            <a:schemeClr val="lt1"/>
          </a:solidFill>
          <a:ln w="6350"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....+....</a:t>
            </a:r>
            <a:r>
              <a:rPr lang="pt-BR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1....+....2....+....3....+....4....+....5....+....6....+....7. </a:t>
            </a:r>
            <a:endParaRPr lang="en-US" sz="18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//ISHCX100 JOB  X0006,’Cleber’,MSGCLASS=R</a:t>
            </a:r>
          </a:p>
          <a:p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S0001002 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ISHCE100</a:t>
            </a:r>
          </a:p>
          <a:p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//S0002002 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PGM=SORT,COND</a:t>
            </a:r>
            <a:r>
              <a:rPr lang="pt-BR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=(0,NE) </a:t>
            </a:r>
            <a:r>
              <a:rPr lang="en-US" sz="18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1800" dirty="0" smtClean="0"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800" dirty="0" smtClean="0">
                <a:solidFill>
                  <a:srgbClr val="CC0099"/>
                </a:solidFill>
                <a:latin typeface="Courier New" panose="020703090202050204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//SORTIN   DD   DSN=ISHC.W.A01.ARQSEQ,DISP=SHR </a:t>
            </a:r>
            <a:endParaRPr lang="en-US" sz="1800" dirty="0" smtClean="0">
              <a:solidFill>
                <a:srgbClr val="CC0099"/>
              </a:solidFill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algn="ctr"/>
            <a:r>
              <a:rPr lang="pt-B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5" name="Chave Dupla 4"/>
          <p:cNvSpPr/>
          <p:nvPr/>
        </p:nvSpPr>
        <p:spPr>
          <a:xfrm>
            <a:off x="649705" y="4620127"/>
            <a:ext cx="721895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 rot="-5400000">
            <a:off x="971551" y="4506643"/>
            <a:ext cx="360948" cy="836743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have Esquerda 17"/>
          <p:cNvSpPr/>
          <p:nvPr/>
        </p:nvSpPr>
        <p:spPr>
          <a:xfrm rot="-5400000">
            <a:off x="1998654" y="4648186"/>
            <a:ext cx="358134" cy="503137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have Esquerda 18"/>
          <p:cNvSpPr/>
          <p:nvPr/>
        </p:nvSpPr>
        <p:spPr>
          <a:xfrm rot="-5400000">
            <a:off x="4760991" y="2717666"/>
            <a:ext cx="358134" cy="4364177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have Esquerda 19"/>
          <p:cNvSpPr/>
          <p:nvPr/>
        </p:nvSpPr>
        <p:spPr>
          <a:xfrm rot="-5400000">
            <a:off x="354222" y="4824574"/>
            <a:ext cx="360948" cy="209108"/>
          </a:xfrm>
          <a:prstGeom prst="leftBrac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52273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TIPO</a:t>
            </a:r>
          </a:p>
          <a:p>
            <a:pPr algn="ctr"/>
            <a:r>
              <a:rPr lang="pt-BR" dirty="0" smtClean="0"/>
              <a:t>OPERAÇÃO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73025" y="5227374"/>
            <a:ext cx="779049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4742" y="5234924"/>
            <a:ext cx="779049" cy="6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IDEN-TIFICADOR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229646" y="5227374"/>
            <a:ext cx="144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PARÂMETROS</a:t>
            </a:r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66" y="2646942"/>
            <a:ext cx="2301263" cy="3858364"/>
          </a:xfrm>
          <a:prstGeom prst="rect">
            <a:avLst/>
          </a:prstGeom>
        </p:spPr>
      </p:pic>
      <p:sp>
        <p:nvSpPr>
          <p:cNvPr id="25" name="Texto Explicativo em Nuvem 24"/>
          <p:cNvSpPr/>
          <p:nvPr/>
        </p:nvSpPr>
        <p:spPr>
          <a:xfrm>
            <a:off x="10459498" y="2971797"/>
            <a:ext cx="1487606" cy="892680"/>
          </a:xfrm>
          <a:prstGeom prst="cloudCallout">
            <a:avLst>
              <a:gd name="adj1" fmla="val -67730"/>
              <a:gd name="adj2" fmla="val 1981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Para informar o nome do JOB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26" name="Texto Explicativo em Nuvem 25"/>
          <p:cNvSpPr/>
          <p:nvPr/>
        </p:nvSpPr>
        <p:spPr>
          <a:xfrm>
            <a:off x="10459498" y="4117142"/>
            <a:ext cx="1487606" cy="1130021"/>
          </a:xfrm>
          <a:prstGeom prst="cloudCallout">
            <a:avLst>
              <a:gd name="adj1" fmla="val -68539"/>
              <a:gd name="adj2" fmla="val 965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Para informar a 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PROC </a:t>
            </a:r>
            <a:r>
              <a:rPr lang="pt-BR" sz="1200" b="1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pt-BR" sz="1200" b="1" dirty="0" smtClean="0">
                <a:solidFill>
                  <a:schemeClr val="bg2"/>
                </a:solidFill>
              </a:rPr>
              <a:t> </a:t>
            </a:r>
            <a:r>
              <a:rPr lang="pt-BR" sz="1200" dirty="0" smtClean="0">
                <a:solidFill>
                  <a:srgbClr val="002060"/>
                </a:solidFill>
              </a:rPr>
              <a:t>PGM a ser executado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Texto Explicativo em Nuvem 26"/>
          <p:cNvSpPr/>
          <p:nvPr/>
        </p:nvSpPr>
        <p:spPr>
          <a:xfrm>
            <a:off x="10459498" y="5499828"/>
            <a:ext cx="1487606" cy="1055644"/>
          </a:xfrm>
          <a:prstGeom prst="cloudCallout">
            <a:avLst>
              <a:gd name="adj1" fmla="val -68539"/>
              <a:gd name="adj2" fmla="val -4674"/>
            </a:avLst>
          </a:prstGeom>
          <a:ln cap="rnd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CC0099"/>
                </a:solidFill>
              </a:rPr>
              <a:t>Para informar o nome do arquivo</a:t>
            </a:r>
            <a:endParaRPr lang="pt-BR" sz="12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85998" y="1523829"/>
            <a:ext cx="439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6 - O QUE É UMA PROC ? 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285998" y="2202997"/>
            <a:ext cx="684632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PROC é uma procedure com vários 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</a:rPr>
              <a:t>STEPs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que por sua vez, 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executam programas que manipulam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arquivos através dos operadores 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</a:rPr>
              <a:t>DDs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  <a14:imgEffect>
                      <a14:brightnessContrast bright="30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7" y="2202997"/>
            <a:ext cx="4428458" cy="43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27"/>
          <p:cNvSpPr txBox="1"/>
          <p:nvPr/>
        </p:nvSpPr>
        <p:spPr>
          <a:xfrm>
            <a:off x="313710" y="1953318"/>
            <a:ext cx="5657600" cy="12129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pt-BR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1         2         3         4         </a:t>
            </a:r>
            <a:r>
              <a:rPr lang="pt-BR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5        6</a:t>
            </a:r>
            <a:endParaRPr lang="en-US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123456789012345678901234567890123456789012345678901</a:t>
            </a:r>
            <a:endParaRPr lang="en-US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ISHCX100 JOB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X0006,‘Cleber',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MSGCLASS=R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</a:t>
            </a:r>
          </a:p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S001001 EXEC ISHCE100</a:t>
            </a:r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5728842" y="1924434"/>
          <a:ext cx="6130650" cy="466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0650">
                  <a:extLst>
                    <a:ext uri="{9D8B030D-6E8A-4147-A177-3AD203B41FA5}">
                      <a16:colId xmlns="" xmlns:a16="http://schemas.microsoft.com/office/drawing/2014/main" val="1336353737"/>
                    </a:ext>
                  </a:extLst>
                </a:gridCol>
              </a:tblGrid>
              <a:tr h="4641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ISHCX100 JOB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O0094,‘Cleber',MSGCLASS=R,RESTART=S001004,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//   USER=P999999</a:t>
                      </a:r>
                      <a:endParaRPr lang="pt-BR" sz="1100" dirty="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//*PERFIL BANCO=S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//*</a:t>
                      </a:r>
                      <a:r>
                        <a:rPr lang="pt-BR" sz="1100" b="1" dirty="0" smtClean="0">
                          <a:latin typeface="Courier New" panose="02070309020205020404" pitchFamily="49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                   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//**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ISHCE100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PROC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ANALISTAS: CLEBER ALEXANDRE   - (31) 9999-9999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DESCRICAO: FORMATA RELATORIOS DA PRE-LIQUIDACAO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DATA.....: NOVEMBRO / 2020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S001004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PGM=IEFBR14</a:t>
                      </a:r>
                    </a:p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//SYSPRINT  DD SYSOUT=*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//SYSOUT    DD SYSOUT=*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//DD1       DD DSN=ISHC.W.A01.DOCFOLHA.ATIVDIR.CLASSIFI,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</a:t>
                      </a: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DISP=(MOD,DELETE)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,SPACE=(TRK,1),DCB=(LRECL=1,RECFM=FB)</a:t>
                      </a:r>
                      <a:endParaRPr lang="pt-BR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//DD2       DD DSN=ISHC.W.A01.RELATORI.EMAIL.ANEXO,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</a:t>
                      </a: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DISP=(MOD,DELETE)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,SPACE=(TRK,1),DCB=(LRECL=1,RECFM=FB)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CLASSIFICA POR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GMIFP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CGC-HEADER 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UO + EVENTO + UO CONTRIB</a:t>
                      </a:r>
                    </a:p>
                    <a:p>
                      <a:r>
                        <a:rPr lang="pt-BR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 CGC-DETALHE + CLASSIF. RECEITA + COD RECOL</a:t>
                      </a:r>
                      <a:r>
                        <a:rPr lang="pt-BR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 </a:t>
                      </a:r>
                      <a:endParaRPr lang="pt-BR" sz="11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S002004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 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PGM=SORT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,COND=(0,NE)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 *</a:t>
                      </a:r>
                      <a:endParaRPr lang="pt-BR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//SORTLIB   DD DSN=SYS1.SORTLIB,DISP=SHR</a:t>
                      </a:r>
                    </a:p>
                    <a:p>
                      <a:pPr algn="ctr"/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647622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5728841" y="1924434"/>
          <a:ext cx="6082972" cy="467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972">
                  <a:extLst>
                    <a:ext uri="{9D8B030D-6E8A-4147-A177-3AD203B41FA5}">
                      <a16:colId xmlns="" xmlns:a16="http://schemas.microsoft.com/office/drawing/2014/main" val="1336353737"/>
                    </a:ext>
                  </a:extLst>
                </a:gridCol>
              </a:tblGrid>
              <a:tr h="4675198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ISHCE100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PROC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ANALISTAS: CLEBER ALEXANDRE   - (31) 9999-9999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DESCRICAO: FORMATA RELATORIOS DA PRE-LIQUIDACAO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DATA.....: NOVEMBRO / 2020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S001004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PGM=IEFBR14</a:t>
                      </a:r>
                    </a:p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//SYSPRINT  DD SYSOUT=*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//SYSOUT    DD SYSOUT=*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//DD1       DD DSN=ISHC.W.A01.DOCFOLHA.ATIVDIR.CLASSIFI,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</a:t>
                      </a: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DISP=(MOD,DELETE)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,SPACE=(TRK,1),DCB=(LRECL=1,RECFM=FB)</a:t>
                      </a:r>
                      <a:endParaRPr lang="pt-BR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//DD2       DD DSN=ISHC.W.A01.RELATORI.EMAIL.ANEXO,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</a:t>
                      </a:r>
                      <a:r>
                        <a:rPr lang="pt-BR" sz="11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DISP=(MOD,DELETE)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,SPACE=(TRK,1),DCB=(LRECL=1,RECFM=FB)</a:t>
                      </a:r>
                      <a:endParaRPr lang="pt-BR" sz="1100" b="1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CLASSIFICA POR GMIFP + CGC-HEADER  + UM. ORCAMENTARIA + EVENTO</a:t>
                      </a:r>
                    </a:p>
                    <a:p>
                      <a:r>
                        <a:rPr lang="pt-BR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        + UO CONTRIB + CGC-DETALHE + CLASSIF. RECEITA + COD RECOL.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S002004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 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PGM=SORT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,COND=(0,NE)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 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//SORTLIB   DD DSN=SYS1.SORTLIB,DISP=SHR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//SYSOUT    DD SYSOUT=*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//SORTIN    DD DSN=GDRD.P.N01.DOCFOLHA.ATIVDIR.M202010,DISP=SHR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//SORTOUT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DSN=</a:t>
                      </a:r>
                      <a:r>
                        <a:rPr lang="pt-BR" sz="11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ISHC.W.A01.DOCFOLHA.ATIVDIR.CLASSIFI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,DISP=(,CATLG),</a:t>
                      </a:r>
                    </a:p>
                    <a:p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UNIT=WORKPROD,DCB=(LRECL=131,RECFM=FB),SPACE=(TRK,(1,1))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//SYSIN     </a:t>
                      </a:r>
                      <a:r>
                        <a:rPr lang="pt-BR" sz="11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DSN=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PRODEMGE.PARMLIB(CISHC573)</a:t>
                      </a:r>
                      <a:r>
                        <a:rPr lang="pt-BR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,DISP=SHR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647622"/>
                  </a:ext>
                </a:extLst>
              </a:tr>
            </a:tbl>
          </a:graphicData>
        </a:graphic>
      </p:graphicFrame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13709" y="1517807"/>
            <a:ext cx="10326582" cy="31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7 - DIFERENÇA ENTRE UM JOB E UMA PROC</a:t>
            </a:r>
            <a:r>
              <a:rPr lang="pt-BR" b="1" dirty="0" smtClean="0"/>
              <a:t>  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3709" y="3750143"/>
            <a:ext cx="5276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2"/>
                </a:solidFill>
              </a:rPr>
              <a:t>JOB</a:t>
            </a:r>
            <a:endParaRPr lang="pt-BR" dirty="0">
              <a:solidFill>
                <a:schemeClr val="bg2"/>
              </a:solidFill>
            </a:endParaRPr>
          </a:p>
          <a:p>
            <a:r>
              <a:rPr lang="pt-BR" i="1" dirty="0">
                <a:solidFill>
                  <a:schemeClr val="bg2"/>
                </a:solidFill>
              </a:rPr>
              <a:t>É um trabalho ou serviço a ser executado em modo batch </a:t>
            </a:r>
            <a:endParaRPr lang="pt-BR" dirty="0">
              <a:solidFill>
                <a:schemeClr val="bg2"/>
              </a:solidFill>
            </a:endParaRPr>
          </a:p>
          <a:p>
            <a:endParaRPr lang="pt-BR" dirty="0"/>
          </a:p>
        </p:txBody>
      </p:sp>
      <p:sp>
        <p:nvSpPr>
          <p:cNvPr id="4" name="Seta para Cima 3"/>
          <p:cNvSpPr/>
          <p:nvPr/>
        </p:nvSpPr>
        <p:spPr>
          <a:xfrm>
            <a:off x="498764" y="3267182"/>
            <a:ext cx="221672" cy="3740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13709" y="5560918"/>
            <a:ext cx="4563091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bg2"/>
                </a:solidFill>
              </a:rPr>
              <a:t>PROC</a:t>
            </a:r>
            <a:endParaRPr lang="pt-BR" dirty="0">
              <a:solidFill>
                <a:schemeClr val="bg2"/>
              </a:solidFill>
            </a:endParaRPr>
          </a:p>
          <a:p>
            <a:pPr algn="just">
              <a:lnSpc>
                <a:spcPct val="107000"/>
              </a:lnSpc>
              <a:defRPr/>
            </a:pPr>
            <a:r>
              <a:rPr lang="pt-BR" i="1" dirty="0">
                <a:solidFill>
                  <a:schemeClr val="bg2"/>
                </a:solidFill>
              </a:rPr>
              <a:t>É uma procedure com vários </a:t>
            </a:r>
            <a:r>
              <a:rPr lang="pt-BR" i="1" dirty="0" err="1">
                <a:solidFill>
                  <a:schemeClr val="bg2"/>
                </a:solidFill>
              </a:rPr>
              <a:t>STEPs</a:t>
            </a:r>
            <a:r>
              <a:rPr lang="pt-BR" i="1" dirty="0">
                <a:solidFill>
                  <a:schemeClr val="bg2"/>
                </a:solidFill>
              </a:rPr>
              <a:t> com os programas que se deseja executar em modo batch.</a:t>
            </a:r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904510" y="5832754"/>
            <a:ext cx="471055" cy="235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45852" y="1499765"/>
            <a:ext cx="690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8</a:t>
            </a:r>
            <a:r>
              <a:rPr lang="pt-BR" b="1" dirty="0" smtClean="0">
                <a:solidFill>
                  <a:srgbClr val="C00000"/>
                </a:solidFill>
              </a:rPr>
              <a:t> - DIFERENÇA </a:t>
            </a:r>
            <a:r>
              <a:rPr lang="pt-BR" b="1" dirty="0">
                <a:solidFill>
                  <a:srgbClr val="C00000"/>
                </a:solidFill>
              </a:rPr>
              <a:t>ENTRE UM JOB E UMA PROC</a:t>
            </a:r>
            <a:r>
              <a:rPr lang="pt-BR" b="1" dirty="0"/>
              <a:t> </a:t>
            </a:r>
            <a:r>
              <a:rPr lang="pt-BR" b="1" dirty="0" smtClean="0"/>
              <a:t>- continuação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7399697" y="2089189"/>
            <a:ext cx="4301177" cy="783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pt-BR" b="1" i="1" dirty="0" smtClean="0">
                <a:solidFill>
                  <a:srgbClr val="C00000"/>
                </a:solidFill>
              </a:rPr>
              <a:t>STEP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i="1" dirty="0" smtClean="0">
                <a:solidFill>
                  <a:srgbClr val="C00000"/>
                </a:solidFill>
              </a:rPr>
              <a:t>Cada “</a:t>
            </a:r>
            <a:r>
              <a:rPr lang="pt-BR" i="1" dirty="0" err="1" smtClean="0">
                <a:solidFill>
                  <a:srgbClr val="C00000"/>
                </a:solidFill>
              </a:rPr>
              <a:t>step</a:t>
            </a:r>
            <a:r>
              <a:rPr lang="pt-BR" i="1" dirty="0" smtClean="0">
                <a:solidFill>
                  <a:srgbClr val="C00000"/>
                </a:solidFill>
              </a:rPr>
              <a:t>” </a:t>
            </a:r>
            <a:r>
              <a:rPr lang="pt-BR" i="1" dirty="0">
                <a:solidFill>
                  <a:srgbClr val="C00000"/>
                </a:solidFill>
              </a:rPr>
              <a:t>é associado a um </a:t>
            </a:r>
            <a:r>
              <a:rPr lang="pt-BR" i="1" dirty="0" smtClean="0">
                <a:solidFill>
                  <a:srgbClr val="C00000"/>
                </a:solidFill>
              </a:rPr>
              <a:t>programa ou utilitário</a:t>
            </a:r>
          </a:p>
          <a:p>
            <a:pPr algn="just">
              <a:lnSpc>
                <a:spcPct val="107000"/>
              </a:lnSpc>
              <a:defRPr/>
            </a:pPr>
            <a:r>
              <a:rPr lang="pt-BR" i="1" dirty="0" smtClean="0">
                <a:solidFill>
                  <a:srgbClr val="C00000"/>
                </a:solidFill>
              </a:rPr>
              <a:t>a </a:t>
            </a:r>
            <a:r>
              <a:rPr lang="pt-BR" i="1" dirty="0">
                <a:solidFill>
                  <a:srgbClr val="C00000"/>
                </a:solidFill>
              </a:rPr>
              <a:t>ser executado.</a:t>
            </a:r>
            <a:endParaRPr lang="pt-BR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72058" y="1952233"/>
          <a:ext cx="68461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6160">
                  <a:extLst>
                    <a:ext uri="{9D8B030D-6E8A-4147-A177-3AD203B41FA5}">
                      <a16:colId xmlns="" xmlns:a16="http://schemas.microsoft.com/office/drawing/2014/main" val="1336353737"/>
                    </a:ext>
                  </a:extLst>
                </a:gridCol>
              </a:tblGrid>
              <a:tr h="4559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//SORTWK01  DD UNIT=WORKPROD,SPACE=(TRK,1)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---------------------------------------------------------- 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S003004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2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PGM=IKJEFT01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,COND=(0,NE)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 ----------------------------------------------------------</a:t>
                      </a:r>
                      <a:r>
                        <a:rPr lang="pt-BR" sz="12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//STEPLIB   DD DSN=DSN410.SDSNLOAD,DISP=SHR,DCB=BLKSIZE=20000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DD DSN=PRODEMGE.MVS.ADALOAD,DISP=SHR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DD DSN=PRODEMGE.TESTLIB,DISP=SHR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//DDCARD    DD DSN=GP20.S.A01.ADADB21,DISP=SHR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//SYSOUT    DD SYSOUT=*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//DDPRINT   DD SYSOUT=*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//SYSTSPRT  DD SYSOUT=*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//CMPRT31   DD SYSOUT=*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//CMWKF01   DD DSN=ISHC.W.A01.DOCFOLHA.ATIVDIR.CLASSIFI,DISP=OLD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//CMPRT01  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DSN=ISHC.W.A01.RELATORI.EMAIL.ANEXO,DISP=(,CATLG),</a:t>
                      </a:r>
                    </a:p>
                    <a:p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DCB=(RECFM=FB,LRECL=132),SPACE=(TRK,(10,1)),UNIT=WORKPROD</a:t>
                      </a:r>
                    </a:p>
                    <a:p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//SYSTSIN   </a:t>
                      </a:r>
                      <a:r>
                        <a:rPr lang="pt-BR" sz="12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DSN=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PRODEMGE.PARMLIB(CFBAB011)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,DISP=SHR</a:t>
                      </a:r>
                    </a:p>
                    <a:p>
                      <a:pPr algn="l"/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//CMSYNIN   </a:t>
                      </a:r>
                      <a:r>
                        <a:rPr lang="pt-BR" sz="12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DSN=</a:t>
                      </a:r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PRODEMGE.PARMLIB(CISHCH28)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,DISP=SHR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S004004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2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EXEC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PGM=ICEGENER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,COND=(0,NE)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//*-------------------------------------------------------------------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//SYSPRINT  DD  SYSOUT=*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//SYSIN     DD  DUMMY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//SYSUT1    DD  DSN=</a:t>
                      </a:r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ISHC.P.A01.CABECALH.EMAIL.ANEXO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,DISP=SHR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         DD  DSN=ISHC.W.A01.RELATORI.EMAIL.ANEXO,DISP=SHR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//SYSUT2    </a:t>
                      </a:r>
                      <a:r>
                        <a:rPr lang="pt-BR" sz="1200" dirty="0" smtClean="0">
                          <a:solidFill>
                            <a:srgbClr val="FFFF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SYSOUT=A,DEST=(ESF8,PPDF)</a:t>
                      </a:r>
                      <a:r>
                        <a:rPr lang="pt-BR" sz="1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,FREE=CLOSE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647622"/>
                  </a:ext>
                </a:extLst>
              </a:tr>
            </a:tbl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6461944" y="2285157"/>
            <a:ext cx="900545" cy="39193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o Explicativo 3 14"/>
          <p:cNvSpPr/>
          <p:nvPr/>
        </p:nvSpPr>
        <p:spPr>
          <a:xfrm>
            <a:off x="8104909" y="5840228"/>
            <a:ext cx="2945279" cy="824064"/>
          </a:xfrm>
          <a:prstGeom prst="borderCallout3">
            <a:avLst>
              <a:gd name="adj1" fmla="val 77343"/>
              <a:gd name="adj2" fmla="val -1765"/>
              <a:gd name="adj3" fmla="val 75761"/>
              <a:gd name="adj4" fmla="val -29646"/>
              <a:gd name="adj5" fmla="val 76950"/>
              <a:gd name="adj6" fmla="val -28259"/>
              <a:gd name="adj7" fmla="val 79962"/>
              <a:gd name="adj8" fmla="val -9240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Arquivo permanente </a:t>
            </a:r>
          </a:p>
          <a:p>
            <a:pPr algn="ctr"/>
            <a:r>
              <a:rPr lang="pt-BR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pt-B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Parâmetros </a:t>
            </a:r>
            <a:r>
              <a:rPr lang="pt-B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 redirecionar para e-mail c/anexo.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6123709" y="6123709"/>
            <a:ext cx="1981200" cy="13855"/>
          </a:xfrm>
          <a:prstGeom prst="line">
            <a:avLst/>
          </a:prstGeom>
          <a:ln w="22225" cap="flat" cmpd="sng" algn="ctr">
            <a:solidFill>
              <a:srgbClr val="FF0000"/>
            </a:solidFill>
            <a:prstDash val="dash"/>
            <a:round/>
            <a:headEnd type="none" w="lg" len="lg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olagem Horizontal 16"/>
          <p:cNvSpPr/>
          <p:nvPr/>
        </p:nvSpPr>
        <p:spPr>
          <a:xfrm>
            <a:off x="7549111" y="3564230"/>
            <a:ext cx="4056876" cy="1479189"/>
          </a:xfrm>
          <a:prstGeom prst="horizontalScroll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7030A0"/>
                </a:solidFill>
              </a:rPr>
              <a:t>Se 0 </a:t>
            </a:r>
            <a:r>
              <a:rPr lang="pt-BR" dirty="0">
                <a:solidFill>
                  <a:srgbClr val="7030A0"/>
                </a:solidFill>
              </a:rPr>
              <a:t>é diferente que todos os </a:t>
            </a:r>
            <a:r>
              <a:rPr lang="pt-BR" dirty="0" err="1">
                <a:solidFill>
                  <a:srgbClr val="7030A0"/>
                </a:solidFill>
              </a:rPr>
              <a:t>RCs</a:t>
            </a:r>
            <a:r>
              <a:rPr lang="pt-BR" dirty="0">
                <a:solidFill>
                  <a:srgbClr val="7030A0"/>
                </a:solidFill>
              </a:rPr>
              <a:t> (</a:t>
            </a:r>
            <a:r>
              <a:rPr lang="pt-BR" dirty="0" err="1">
                <a:solidFill>
                  <a:srgbClr val="7030A0"/>
                </a:solidFill>
              </a:rPr>
              <a:t>return</a:t>
            </a:r>
            <a:r>
              <a:rPr lang="pt-BR" dirty="0">
                <a:solidFill>
                  <a:srgbClr val="7030A0"/>
                </a:solidFill>
              </a:rPr>
              <a:t> </a:t>
            </a:r>
            <a:r>
              <a:rPr lang="pt-BR" dirty="0" err="1">
                <a:solidFill>
                  <a:srgbClr val="7030A0"/>
                </a:solidFill>
              </a:rPr>
              <a:t>codes</a:t>
            </a:r>
            <a:r>
              <a:rPr lang="pt-BR" dirty="0">
                <a:solidFill>
                  <a:srgbClr val="7030A0"/>
                </a:solidFill>
              </a:rPr>
              <a:t>) dos </a:t>
            </a:r>
            <a:r>
              <a:rPr lang="pt-BR" dirty="0" err="1">
                <a:solidFill>
                  <a:srgbClr val="7030A0"/>
                </a:solidFill>
              </a:rPr>
              <a:t>steps</a:t>
            </a:r>
            <a:r>
              <a:rPr lang="pt-BR" dirty="0">
                <a:solidFill>
                  <a:srgbClr val="7030A0"/>
                </a:solidFill>
              </a:rPr>
              <a:t> executados anteriormente ?</a:t>
            </a:r>
          </a:p>
          <a:p>
            <a:r>
              <a:rPr lang="pt-BR" dirty="0">
                <a:solidFill>
                  <a:srgbClr val="7030A0"/>
                </a:solidFill>
              </a:rPr>
              <a:t>Se falso, o </a:t>
            </a:r>
            <a:r>
              <a:rPr lang="pt-BR" dirty="0" err="1">
                <a:solidFill>
                  <a:srgbClr val="7030A0"/>
                </a:solidFill>
              </a:rPr>
              <a:t>step</a:t>
            </a:r>
            <a:r>
              <a:rPr lang="pt-BR" dirty="0">
                <a:solidFill>
                  <a:srgbClr val="7030A0"/>
                </a:solidFill>
              </a:rPr>
              <a:t> corrente é executado</a:t>
            </a:r>
          </a:p>
          <a:p>
            <a:r>
              <a:rPr lang="pt-BR" dirty="0">
                <a:solidFill>
                  <a:srgbClr val="7030A0"/>
                </a:solidFill>
              </a:rPr>
              <a:t>Se verdadeiro, não executa o STEP corrente 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4346917" y="4712677"/>
            <a:ext cx="3202194" cy="614223"/>
          </a:xfrm>
          <a:prstGeom prst="straightConnector1">
            <a:avLst/>
          </a:prstGeom>
          <a:ln w="254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4346917" y="2587282"/>
            <a:ext cx="3202194" cy="1291555"/>
          </a:xfrm>
          <a:prstGeom prst="straightConnector1">
            <a:avLst/>
          </a:prstGeom>
          <a:ln w="254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5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35702" y="1581725"/>
            <a:ext cx="6222859" cy="308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/>
              <a:t>9 - ESQUEMA </a:t>
            </a:r>
            <a:r>
              <a:rPr lang="pt-BR" b="1" dirty="0"/>
              <a:t>PARA CRIAÇÃO DE UMA </a:t>
            </a:r>
            <a:r>
              <a:rPr lang="pt-BR" b="1" dirty="0" smtClean="0"/>
              <a:t>PROC – Análise inicial</a:t>
            </a:r>
            <a:endParaRPr lang="pt-BR" dirty="0"/>
          </a:p>
        </p:txBody>
      </p:sp>
      <p:pic>
        <p:nvPicPr>
          <p:cNvPr id="64" name="Picture 2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4938" y="2363917"/>
            <a:ext cx="1586549" cy="1515037"/>
          </a:xfrm>
          <a:prstGeom prst="rect">
            <a:avLst/>
          </a:prstGeom>
          <a:noFill/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82" y="4506497"/>
            <a:ext cx="2904122" cy="144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 descr="http://www.domicioneto.com/wp-content/uploads/2010/06/duvida-landing-pa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2" y="4666923"/>
            <a:ext cx="2011545" cy="14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aixaDeTexto 66"/>
          <p:cNvSpPr txBox="1"/>
          <p:nvPr/>
        </p:nvSpPr>
        <p:spPr>
          <a:xfrm>
            <a:off x="702017" y="2430457"/>
            <a:ext cx="5458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DEFINIR O OBJETIVO:</a:t>
            </a:r>
          </a:p>
          <a:p>
            <a:endParaRPr lang="pt-BR" dirty="0" smtClean="0"/>
          </a:p>
          <a:p>
            <a:r>
              <a:rPr lang="pt-BR" dirty="0" smtClean="0"/>
              <a:t>CRIAR RELATÓRIO DE PRÉ-LIQUIDAÇÃO COM OS VALORES DA FOLHA DE PAGAMENTO DOS SERVIDORES DO PODER EXECUTIVO NO ESTADO DE MINAS GERAIS; E ENVIÁ-LO PARA A “CONTABILIZAÇÃO” VIA E-MAIL.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1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24375</TotalTime>
  <Words>2722</Words>
  <Application>Microsoft Office PowerPoint</Application>
  <PresentationFormat>Widescreen</PresentationFormat>
  <Paragraphs>679</Paragraphs>
  <Slides>19</Slides>
  <Notes>19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Calibri</vt:lpstr>
      <vt:lpstr>Courier New</vt:lpstr>
      <vt:lpstr>Verdana</vt:lpstr>
      <vt:lpstr>Times New Roman</vt:lpstr>
      <vt:lpstr>Arial</vt:lpstr>
      <vt:lpstr>Calibri Light</vt:lpstr>
      <vt:lpstr>Algerian</vt:lpstr>
      <vt:lpstr>Cambria</vt:lpstr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laymen garay</dc:creator>
  <cp:lastModifiedBy>Usuário do Windows</cp:lastModifiedBy>
  <cp:revision>1081</cp:revision>
  <dcterms:created xsi:type="dcterms:W3CDTF">2020-06-05T12:04:31Z</dcterms:created>
  <dcterms:modified xsi:type="dcterms:W3CDTF">2021-04-15T16:42:58Z</dcterms:modified>
</cp:coreProperties>
</file>