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411" r:id="rId2"/>
    <p:sldId id="313" r:id="rId3"/>
    <p:sldId id="352" r:id="rId4"/>
    <p:sldId id="353" r:id="rId5"/>
    <p:sldId id="354" r:id="rId6"/>
    <p:sldId id="383" r:id="rId7"/>
    <p:sldId id="408" r:id="rId8"/>
    <p:sldId id="409" r:id="rId9"/>
    <p:sldId id="410" r:id="rId10"/>
    <p:sldId id="388" r:id="rId11"/>
    <p:sldId id="389" r:id="rId12"/>
    <p:sldId id="407" r:id="rId13"/>
    <p:sldId id="357" r:id="rId14"/>
    <p:sldId id="405" r:id="rId15"/>
    <p:sldId id="394" r:id="rId16"/>
    <p:sldId id="395" r:id="rId17"/>
    <p:sldId id="400" r:id="rId18"/>
    <p:sldId id="393" r:id="rId19"/>
    <p:sldId id="403" r:id="rId20"/>
    <p:sldId id="401" r:id="rId21"/>
    <p:sldId id="396" r:id="rId22"/>
    <p:sldId id="404" r:id="rId23"/>
    <p:sldId id="392" r:id="rId24"/>
    <p:sldId id="402" r:id="rId25"/>
    <p:sldId id="390" r:id="rId26"/>
    <p:sldId id="399" r:id="rId27"/>
    <p:sldId id="406" r:id="rId28"/>
    <p:sldId id="391" r:id="rId29"/>
    <p:sldId id="398" r:id="rId30"/>
    <p:sldId id="358" r:id="rId31"/>
    <p:sldId id="359" r:id="rId32"/>
    <p:sldId id="364" r:id="rId33"/>
    <p:sldId id="360" r:id="rId34"/>
    <p:sldId id="270" r:id="rId35"/>
  </p:sldIdLst>
  <p:sldSz cx="12192000" cy="6858000"/>
  <p:notesSz cx="6858000" cy="9144000"/>
  <p:embeddedFontLst>
    <p:embeddedFont>
      <p:font typeface="Algerian" panose="04020705040A02060702" pitchFamily="82" charset="0"/>
      <p:regular r:id="rId37"/>
    </p:embeddedFont>
    <p:embeddedFont>
      <p:font typeface="Arimo" panose="020B0604020202020204" charset="0"/>
      <p:bold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6" roundtripDataSignature="AMtx7mgPl0PekFICRIgaxRmBxIUsKol6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CC0099"/>
    <a:srgbClr val="FF5050"/>
    <a:srgbClr val="FF7C80"/>
    <a:srgbClr val="990099"/>
    <a:srgbClr val="A50021"/>
    <a:srgbClr val="CC3300"/>
    <a:srgbClr val="FF9999"/>
    <a:srgbClr val="C3350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343" autoAdjust="0"/>
  </p:normalViewPr>
  <p:slideViewPr>
    <p:cSldViewPr snapToGrid="0">
      <p:cViewPr varScale="1">
        <p:scale>
          <a:sx n="114" d="100"/>
          <a:sy n="114" d="100"/>
        </p:scale>
        <p:origin x="35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6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66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69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7488A-12E9-4CA2-ABCC-8431731340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A0A332A-F280-4CD0-A3B2-C6AD1C50D30B}">
      <dgm:prSet/>
      <dgm:spPr>
        <a:solidFill>
          <a:schemeClr val="bg1"/>
        </a:solidFill>
      </dgm:spPr>
      <dgm:t>
        <a:bodyPr/>
        <a:lstStyle/>
        <a:p>
          <a:pPr rtl="0"/>
          <a:r>
            <a:rPr lang="pt-BR" b="0" i="0" dirty="0">
              <a:solidFill>
                <a:schemeClr val="bg2"/>
              </a:solidFill>
            </a:rPr>
            <a:t>b) Formato de uma instrução JCL; </a:t>
          </a:r>
          <a:endParaRPr lang="pt-BR" dirty="0">
            <a:solidFill>
              <a:schemeClr val="bg2"/>
            </a:solidFill>
          </a:endParaRPr>
        </a:p>
      </dgm:t>
    </dgm:pt>
    <dgm:pt modelId="{E20153FB-622B-4134-8E5C-5965F783EDF2}" type="parTrans" cxnId="{E2A64C9A-9FE1-4DF2-A9F6-A660C8F9CF81}">
      <dgm:prSet/>
      <dgm:spPr/>
      <dgm:t>
        <a:bodyPr/>
        <a:lstStyle/>
        <a:p>
          <a:endParaRPr lang="pt-BR"/>
        </a:p>
      </dgm:t>
    </dgm:pt>
    <dgm:pt modelId="{ED2E67A8-1DFA-4CA9-8E8A-F68BE24F5137}" type="sibTrans" cxnId="{E2A64C9A-9FE1-4DF2-A9F6-A660C8F9CF81}">
      <dgm:prSet/>
      <dgm:spPr/>
      <dgm:t>
        <a:bodyPr/>
        <a:lstStyle/>
        <a:p>
          <a:endParaRPr lang="pt-BR"/>
        </a:p>
      </dgm:t>
    </dgm:pt>
    <dgm:pt modelId="{A2DF3073-8068-4B79-B379-CF2E706994E1}">
      <dgm:prSet/>
      <dgm:spPr>
        <a:solidFill>
          <a:schemeClr val="bg1"/>
        </a:solidFill>
      </dgm:spPr>
      <dgm:t>
        <a:bodyPr/>
        <a:lstStyle/>
        <a:p>
          <a:pPr rtl="0"/>
          <a:r>
            <a:rPr lang="pt-BR" dirty="0">
              <a:solidFill>
                <a:schemeClr val="bg2"/>
              </a:solidFill>
            </a:rPr>
            <a:t>e) </a:t>
          </a:r>
          <a:r>
            <a:rPr lang="pt-BR" b="0" i="0" dirty="0" err="1">
              <a:solidFill>
                <a:schemeClr val="bg2"/>
              </a:solidFill>
            </a:rPr>
            <a:t>Sysout</a:t>
          </a:r>
          <a:r>
            <a:rPr lang="pt-BR" b="0" i="0" dirty="0">
              <a:solidFill>
                <a:schemeClr val="bg2"/>
              </a:solidFill>
            </a:rPr>
            <a:t>: resultado da execução, estatística de execução, </a:t>
          </a:r>
          <a:r>
            <a:rPr lang="pt-BR" b="0" i="0" dirty="0" err="1">
              <a:solidFill>
                <a:schemeClr val="bg2"/>
              </a:solidFill>
            </a:rPr>
            <a:t>etc</a:t>
          </a:r>
          <a:r>
            <a:rPr lang="pt-BR" b="0" i="0" dirty="0">
              <a:solidFill>
                <a:schemeClr val="bg2"/>
              </a:solidFill>
            </a:rPr>
            <a:t>; </a:t>
          </a:r>
          <a:endParaRPr lang="pt-BR" dirty="0">
            <a:solidFill>
              <a:schemeClr val="bg2"/>
            </a:solidFill>
          </a:endParaRPr>
        </a:p>
      </dgm:t>
    </dgm:pt>
    <dgm:pt modelId="{D22EF335-05AB-404B-9A8E-35165F4BF854}" type="parTrans" cxnId="{1233C662-7414-4D3E-AB42-F7A5668FDFBC}">
      <dgm:prSet/>
      <dgm:spPr/>
      <dgm:t>
        <a:bodyPr/>
        <a:lstStyle/>
        <a:p>
          <a:endParaRPr lang="pt-BR"/>
        </a:p>
      </dgm:t>
    </dgm:pt>
    <dgm:pt modelId="{2E017354-AB53-4E62-979A-472497956BF7}" type="sibTrans" cxnId="{1233C662-7414-4D3E-AB42-F7A5668FDFBC}">
      <dgm:prSet/>
      <dgm:spPr/>
      <dgm:t>
        <a:bodyPr/>
        <a:lstStyle/>
        <a:p>
          <a:endParaRPr lang="pt-BR"/>
        </a:p>
      </dgm:t>
    </dgm:pt>
    <dgm:pt modelId="{DB340CE9-163D-44B0-A298-046FCF5BF382}">
      <dgm:prSet/>
      <dgm:spPr>
        <a:solidFill>
          <a:schemeClr val="bg1"/>
        </a:solidFill>
      </dgm:spPr>
      <dgm:t>
        <a:bodyPr/>
        <a:lstStyle/>
        <a:p>
          <a:pPr rtl="0"/>
          <a:r>
            <a:rPr lang="pt-BR" b="0" i="0" dirty="0">
              <a:solidFill>
                <a:schemeClr val="bg2"/>
              </a:solidFill>
            </a:rPr>
            <a:t>f) Conferência dos arquivos, relatórios e e-mails gerados; </a:t>
          </a:r>
          <a:endParaRPr lang="pt-BR" dirty="0">
            <a:solidFill>
              <a:schemeClr val="bg2"/>
            </a:solidFill>
          </a:endParaRPr>
        </a:p>
      </dgm:t>
    </dgm:pt>
    <dgm:pt modelId="{F89E734B-C6C7-4453-9290-64FB41EF0998}" type="parTrans" cxnId="{A926FFDD-8B96-4829-91AE-E62290BFE418}">
      <dgm:prSet/>
      <dgm:spPr/>
      <dgm:t>
        <a:bodyPr/>
        <a:lstStyle/>
        <a:p>
          <a:endParaRPr lang="pt-BR"/>
        </a:p>
      </dgm:t>
    </dgm:pt>
    <dgm:pt modelId="{BC72F02C-B57D-426A-B18D-4AAB9BD053E8}" type="sibTrans" cxnId="{A926FFDD-8B96-4829-91AE-E62290BFE418}">
      <dgm:prSet/>
      <dgm:spPr/>
      <dgm:t>
        <a:bodyPr/>
        <a:lstStyle/>
        <a:p>
          <a:endParaRPr lang="pt-BR"/>
        </a:p>
      </dgm:t>
    </dgm:pt>
    <dgm:pt modelId="{82B8ADC8-BC2B-4BE1-A2E6-29031CA3A8B1}">
      <dgm:prSet/>
      <dgm:spPr>
        <a:solidFill>
          <a:schemeClr val="bg1"/>
        </a:solidFill>
      </dgm:spPr>
      <dgm:t>
        <a:bodyPr/>
        <a:lstStyle/>
        <a:p>
          <a:pPr rtl="0"/>
          <a:r>
            <a:rPr lang="pt-BR" b="0" i="0" dirty="0">
              <a:solidFill>
                <a:schemeClr val="bg2"/>
              </a:solidFill>
            </a:rPr>
            <a:t>g) </a:t>
          </a:r>
          <a:r>
            <a:rPr lang="pt-BR" dirty="0">
              <a:solidFill>
                <a:schemeClr val="bg2"/>
              </a:solidFill>
            </a:rPr>
            <a:t>Controle de execução (</a:t>
          </a:r>
          <a:r>
            <a:rPr lang="pt-BR" dirty="0" err="1">
              <a:solidFill>
                <a:schemeClr val="bg2"/>
              </a:solidFill>
            </a:rPr>
            <a:t>return</a:t>
          </a:r>
          <a:r>
            <a:rPr lang="pt-BR" dirty="0">
              <a:solidFill>
                <a:schemeClr val="bg2"/>
              </a:solidFill>
            </a:rPr>
            <a:t> </a:t>
          </a:r>
          <a:r>
            <a:rPr lang="pt-BR" dirty="0" err="1">
              <a:solidFill>
                <a:schemeClr val="bg2"/>
              </a:solidFill>
            </a:rPr>
            <a:t>code</a:t>
          </a:r>
          <a:r>
            <a:rPr lang="pt-BR" dirty="0">
              <a:solidFill>
                <a:schemeClr val="bg2"/>
              </a:solidFill>
            </a:rPr>
            <a:t>) e e</a:t>
          </a:r>
          <a:r>
            <a:rPr lang="pt-BR" b="0" i="0" dirty="0">
              <a:solidFill>
                <a:schemeClr val="bg2"/>
              </a:solidFill>
            </a:rPr>
            <a:t>rros no processamento;</a:t>
          </a:r>
          <a:endParaRPr lang="pt-BR" dirty="0">
            <a:solidFill>
              <a:schemeClr val="bg2"/>
            </a:solidFill>
          </a:endParaRPr>
        </a:p>
      </dgm:t>
    </dgm:pt>
    <dgm:pt modelId="{A095659C-0FB7-4379-915C-AE6B6296777C}" type="parTrans" cxnId="{786A0E11-5BC8-4ACD-A4AD-81FB73B2DD21}">
      <dgm:prSet/>
      <dgm:spPr/>
      <dgm:t>
        <a:bodyPr/>
        <a:lstStyle/>
        <a:p>
          <a:endParaRPr lang="pt-BR"/>
        </a:p>
      </dgm:t>
    </dgm:pt>
    <dgm:pt modelId="{EFAB4B2D-E97F-4F1D-B8DA-DAF2C2DF828A}" type="sibTrans" cxnId="{786A0E11-5BC8-4ACD-A4AD-81FB73B2DD21}">
      <dgm:prSet/>
      <dgm:spPr/>
      <dgm:t>
        <a:bodyPr/>
        <a:lstStyle/>
        <a:p>
          <a:endParaRPr lang="pt-BR"/>
        </a:p>
      </dgm:t>
    </dgm:pt>
    <dgm:pt modelId="{0C15AB62-EA49-477E-9284-0C8592934C3E}">
      <dgm:prSet/>
      <dgm:spPr>
        <a:solidFill>
          <a:srgbClr val="FFFFFF"/>
        </a:solidFill>
      </dgm:spPr>
      <dgm:t>
        <a:bodyPr/>
        <a:lstStyle/>
        <a:p>
          <a:pPr rtl="0"/>
          <a:r>
            <a:rPr lang="pt-BR" b="0" i="0" dirty="0">
              <a:solidFill>
                <a:srgbClr val="002060"/>
              </a:solidFill>
            </a:rPr>
            <a:t>a) Ambientes para criação e acompanhamento;</a:t>
          </a:r>
          <a:endParaRPr lang="pt-BR" dirty="0">
            <a:solidFill>
              <a:srgbClr val="002060"/>
            </a:solidFill>
          </a:endParaRPr>
        </a:p>
      </dgm:t>
    </dgm:pt>
    <dgm:pt modelId="{BAFE06A4-49FB-4877-AD41-AEF60CF2F014}" type="parTrans" cxnId="{4A127501-059B-4323-BEF1-57A3CE1C50A4}">
      <dgm:prSet/>
      <dgm:spPr/>
      <dgm:t>
        <a:bodyPr/>
        <a:lstStyle/>
        <a:p>
          <a:endParaRPr lang="pt-BR"/>
        </a:p>
      </dgm:t>
    </dgm:pt>
    <dgm:pt modelId="{57ED6288-E798-4582-A5F5-C1C40535AB29}" type="sibTrans" cxnId="{4A127501-059B-4323-BEF1-57A3CE1C50A4}">
      <dgm:prSet/>
      <dgm:spPr/>
      <dgm:t>
        <a:bodyPr/>
        <a:lstStyle/>
        <a:p>
          <a:endParaRPr lang="pt-BR"/>
        </a:p>
      </dgm:t>
    </dgm:pt>
    <dgm:pt modelId="{7CE7499F-8B6D-4586-B566-7E325D41DF93}">
      <dgm:prSet/>
      <dgm:spPr>
        <a:solidFill>
          <a:schemeClr val="bg1"/>
        </a:solidFill>
      </dgm:spPr>
      <dgm:t>
        <a:bodyPr/>
        <a:lstStyle/>
        <a:p>
          <a:pPr rtl="0"/>
          <a:r>
            <a:rPr lang="pt-BR" b="0" i="0" dirty="0">
              <a:solidFill>
                <a:schemeClr val="bg2"/>
              </a:solidFill>
            </a:rPr>
            <a:t>c) Documentando uma rotina; </a:t>
          </a:r>
          <a:endParaRPr lang="pt-BR" dirty="0">
            <a:solidFill>
              <a:schemeClr val="bg2"/>
            </a:solidFill>
          </a:endParaRPr>
        </a:p>
      </dgm:t>
    </dgm:pt>
    <dgm:pt modelId="{525B897D-6402-404F-BFB0-D9A66A8871E2}" type="parTrans" cxnId="{4A8AF6BE-C920-4444-A30A-20399FA58800}">
      <dgm:prSet/>
      <dgm:spPr/>
      <dgm:t>
        <a:bodyPr/>
        <a:lstStyle/>
        <a:p>
          <a:endParaRPr lang="pt-BR"/>
        </a:p>
      </dgm:t>
    </dgm:pt>
    <dgm:pt modelId="{381DA99E-62EB-431B-A2AF-A26CC87AB9C2}" type="sibTrans" cxnId="{4A8AF6BE-C920-4444-A30A-20399FA58800}">
      <dgm:prSet/>
      <dgm:spPr/>
      <dgm:t>
        <a:bodyPr/>
        <a:lstStyle/>
        <a:p>
          <a:endParaRPr lang="pt-BR"/>
        </a:p>
      </dgm:t>
    </dgm:pt>
    <dgm:pt modelId="{251CF629-262F-4860-8802-A72B44E5ED48}">
      <dgm:prSet/>
      <dgm:spPr>
        <a:solidFill>
          <a:schemeClr val="bg1"/>
        </a:solidFill>
      </dgm:spPr>
      <dgm:t>
        <a:bodyPr/>
        <a:lstStyle/>
        <a:p>
          <a:pPr rtl="0"/>
          <a:r>
            <a:rPr lang="pt-BR" dirty="0">
              <a:solidFill>
                <a:schemeClr val="bg2"/>
              </a:solidFill>
            </a:rPr>
            <a:t>d) </a:t>
          </a:r>
          <a:r>
            <a:rPr lang="pt-BR" dirty="0" err="1">
              <a:solidFill>
                <a:schemeClr val="bg2"/>
              </a:solidFill>
            </a:rPr>
            <a:t>Steps</a:t>
          </a:r>
          <a:r>
            <a:rPr lang="pt-BR" dirty="0">
              <a:solidFill>
                <a:schemeClr val="bg2"/>
              </a:solidFill>
            </a:rPr>
            <a:t>: IEFBR14, SORT, NATBATCH / IKJEFT01, ICEGENER;</a:t>
          </a:r>
        </a:p>
      </dgm:t>
    </dgm:pt>
    <dgm:pt modelId="{4441A1EA-0E8C-43FA-B96C-81A58F053FA0}" type="parTrans" cxnId="{ADE01370-A906-4E20-84B3-E071559D5D0B}">
      <dgm:prSet/>
      <dgm:spPr/>
      <dgm:t>
        <a:bodyPr/>
        <a:lstStyle/>
        <a:p>
          <a:endParaRPr lang="pt-BR"/>
        </a:p>
      </dgm:t>
    </dgm:pt>
    <dgm:pt modelId="{0E7A1BE8-B3E4-4CF6-9728-794E53984CF8}" type="sibTrans" cxnId="{ADE01370-A906-4E20-84B3-E071559D5D0B}">
      <dgm:prSet/>
      <dgm:spPr/>
      <dgm:t>
        <a:bodyPr/>
        <a:lstStyle/>
        <a:p>
          <a:endParaRPr lang="pt-BR"/>
        </a:p>
      </dgm:t>
    </dgm:pt>
    <dgm:pt modelId="{A40F812E-5198-4F7D-BE99-E49CF9BD215A}">
      <dgm:prSet/>
      <dgm:spPr>
        <a:solidFill>
          <a:schemeClr val="bg1"/>
        </a:solidFill>
      </dgm:spPr>
      <dgm:t>
        <a:bodyPr/>
        <a:lstStyle/>
        <a:p>
          <a:pPr rtl="0"/>
          <a:r>
            <a:rPr lang="pt-BR" b="0" i="0" dirty="0">
              <a:solidFill>
                <a:schemeClr val="accent6">
                  <a:lumMod val="50000"/>
                </a:schemeClr>
              </a:solidFill>
            </a:rPr>
            <a:t>i) Como dar o nome a um arquivo;</a:t>
          </a:r>
          <a:endParaRPr lang="pt-BR" dirty="0">
            <a:solidFill>
              <a:schemeClr val="accent6">
                <a:lumMod val="50000"/>
              </a:schemeClr>
            </a:solidFill>
          </a:endParaRPr>
        </a:p>
      </dgm:t>
    </dgm:pt>
    <dgm:pt modelId="{A05FE765-D87B-4875-A9DF-F8FB1EF25A83}" type="parTrans" cxnId="{1397D481-C81E-4545-9F9F-96E5E7CB9126}">
      <dgm:prSet/>
      <dgm:spPr/>
      <dgm:t>
        <a:bodyPr/>
        <a:lstStyle/>
        <a:p>
          <a:endParaRPr lang="pt-BR"/>
        </a:p>
      </dgm:t>
    </dgm:pt>
    <dgm:pt modelId="{A0F08859-85CB-49F0-83AE-3A77E7797AC6}" type="sibTrans" cxnId="{1397D481-C81E-4545-9F9F-96E5E7CB9126}">
      <dgm:prSet/>
      <dgm:spPr/>
      <dgm:t>
        <a:bodyPr/>
        <a:lstStyle/>
        <a:p>
          <a:endParaRPr lang="pt-BR"/>
        </a:p>
      </dgm:t>
    </dgm:pt>
    <dgm:pt modelId="{FDA8E6AC-F6AC-4B46-BE05-83D9B8892943}">
      <dgm:prSet/>
      <dgm:spPr>
        <a:solidFill>
          <a:schemeClr val="bg1"/>
        </a:solidFill>
      </dgm:spPr>
      <dgm:t>
        <a:bodyPr/>
        <a:lstStyle/>
        <a:p>
          <a:pPr rtl="0"/>
          <a:r>
            <a:rPr lang="pt-BR" b="0" i="0" dirty="0">
              <a:solidFill>
                <a:schemeClr val="bg2"/>
              </a:solidFill>
            </a:rPr>
            <a:t>h) </a:t>
          </a:r>
          <a:r>
            <a:rPr lang="pt-BR" b="1" i="0" dirty="0">
              <a:solidFill>
                <a:schemeClr val="bg2"/>
              </a:solidFill>
            </a:rPr>
            <a:t>Parâmetros inerentes aos cartões JOB, EXEC e DD;</a:t>
          </a:r>
          <a:endParaRPr lang="pt-BR" b="1" dirty="0">
            <a:solidFill>
              <a:schemeClr val="bg2"/>
            </a:solidFill>
          </a:endParaRPr>
        </a:p>
      </dgm:t>
    </dgm:pt>
    <dgm:pt modelId="{8D9C4A8E-49E8-4265-B9FB-A2294BECDFEC}" type="sibTrans" cxnId="{8C69929D-B80F-46B7-AE2E-CA605F4E8FA2}">
      <dgm:prSet/>
      <dgm:spPr/>
      <dgm:t>
        <a:bodyPr/>
        <a:lstStyle/>
        <a:p>
          <a:endParaRPr lang="pt-BR"/>
        </a:p>
      </dgm:t>
    </dgm:pt>
    <dgm:pt modelId="{F85AF795-D78E-4361-8021-4ED6E6102945}" type="parTrans" cxnId="{8C69929D-B80F-46B7-AE2E-CA605F4E8FA2}">
      <dgm:prSet/>
      <dgm:spPr/>
      <dgm:t>
        <a:bodyPr/>
        <a:lstStyle/>
        <a:p>
          <a:endParaRPr lang="pt-BR"/>
        </a:p>
      </dgm:t>
    </dgm:pt>
    <dgm:pt modelId="{8E01C6A2-D905-4A7E-A056-07F988F695B5}">
      <dgm:prSet/>
      <dgm:spPr>
        <a:solidFill>
          <a:schemeClr val="bg1"/>
        </a:solidFill>
      </dgm:spPr>
      <dgm:t>
        <a:bodyPr/>
        <a:lstStyle/>
        <a:p>
          <a:pPr rtl="0"/>
          <a:r>
            <a:rPr lang="pt-BR" dirty="0">
              <a:solidFill>
                <a:schemeClr val="accent6">
                  <a:lumMod val="50000"/>
                </a:schemeClr>
              </a:solidFill>
            </a:rPr>
            <a:t>j) Como saber se o arquivo existe ou se é um novo arquivo;</a:t>
          </a:r>
        </a:p>
      </dgm:t>
    </dgm:pt>
    <dgm:pt modelId="{172ADC74-6398-46B3-A10C-1B8692F7C85B}" type="parTrans" cxnId="{32BC5E26-CABC-4E61-8E4C-592755F0DEDA}">
      <dgm:prSet/>
      <dgm:spPr/>
      <dgm:t>
        <a:bodyPr/>
        <a:lstStyle/>
        <a:p>
          <a:endParaRPr lang="pt-BR"/>
        </a:p>
      </dgm:t>
    </dgm:pt>
    <dgm:pt modelId="{D119FF54-8BD8-44BF-889E-A6BB0869EFB6}" type="sibTrans" cxnId="{32BC5E26-CABC-4E61-8E4C-592755F0DEDA}">
      <dgm:prSet/>
      <dgm:spPr/>
      <dgm:t>
        <a:bodyPr/>
        <a:lstStyle/>
        <a:p>
          <a:endParaRPr lang="pt-BR"/>
        </a:p>
      </dgm:t>
    </dgm:pt>
    <dgm:pt modelId="{4C6D0259-4B09-44F1-8039-289F1167D747}">
      <dgm:prSet/>
      <dgm:spPr>
        <a:solidFill>
          <a:schemeClr val="bg1"/>
        </a:solidFill>
      </dgm:spPr>
      <dgm:t>
        <a:bodyPr/>
        <a:lstStyle/>
        <a:p>
          <a:pPr rtl="0"/>
          <a:r>
            <a:rPr lang="pt-BR" dirty="0">
              <a:solidFill>
                <a:schemeClr val="accent6">
                  <a:lumMod val="50000"/>
                </a:schemeClr>
              </a:solidFill>
            </a:rPr>
            <a:t>k) Onde o arquivo será gravado;</a:t>
          </a:r>
        </a:p>
      </dgm:t>
    </dgm:pt>
    <dgm:pt modelId="{C5D96AED-E57E-4387-B7A4-154E541A2CB1}" type="parTrans" cxnId="{6F02F939-D2B8-41B9-B7BB-91505D1D5ECE}">
      <dgm:prSet/>
      <dgm:spPr/>
      <dgm:t>
        <a:bodyPr/>
        <a:lstStyle/>
        <a:p>
          <a:endParaRPr lang="pt-BR"/>
        </a:p>
      </dgm:t>
    </dgm:pt>
    <dgm:pt modelId="{18913B6C-0843-4E75-9218-C30D0424A3C8}" type="sibTrans" cxnId="{6F02F939-D2B8-41B9-B7BB-91505D1D5ECE}">
      <dgm:prSet/>
      <dgm:spPr/>
      <dgm:t>
        <a:bodyPr/>
        <a:lstStyle/>
        <a:p>
          <a:endParaRPr lang="pt-BR"/>
        </a:p>
      </dgm:t>
    </dgm:pt>
    <dgm:pt modelId="{8562821B-69F9-4F3E-AF7F-F3D24DCD4996}">
      <dgm:prSet/>
      <dgm:spPr>
        <a:solidFill>
          <a:schemeClr val="bg1"/>
        </a:solidFill>
      </dgm:spPr>
      <dgm:t>
        <a:bodyPr/>
        <a:lstStyle/>
        <a:p>
          <a:pPr rtl="0"/>
          <a:r>
            <a:rPr lang="pt-BR" b="0" i="0" dirty="0">
              <a:solidFill>
                <a:schemeClr val="accent6">
                  <a:lumMod val="50000"/>
                </a:schemeClr>
              </a:solidFill>
            </a:rPr>
            <a:t>l) Manutenções: exclusão, alocação, cópia e “</a:t>
          </a:r>
          <a:r>
            <a:rPr lang="pt-BR" b="0" i="0" dirty="0" err="1">
              <a:solidFill>
                <a:schemeClr val="accent6">
                  <a:lumMod val="50000"/>
                </a:schemeClr>
              </a:solidFill>
            </a:rPr>
            <a:t>rename</a:t>
          </a:r>
          <a:r>
            <a:rPr lang="pt-BR" b="0" i="0" dirty="0">
              <a:solidFill>
                <a:schemeClr val="accent6">
                  <a:lumMod val="50000"/>
                </a:schemeClr>
              </a:solidFill>
            </a:rPr>
            <a:t>” de arquivos;</a:t>
          </a:r>
          <a:endParaRPr lang="pt-BR" dirty="0">
            <a:solidFill>
              <a:schemeClr val="accent6">
                <a:lumMod val="50000"/>
              </a:schemeClr>
            </a:solidFill>
          </a:endParaRPr>
        </a:p>
      </dgm:t>
    </dgm:pt>
    <dgm:pt modelId="{931A3BCA-8AC1-4356-80B1-93C71FB29075}" type="parTrans" cxnId="{81FC8355-99E6-4EFC-9664-0A28247AADA4}">
      <dgm:prSet/>
      <dgm:spPr/>
      <dgm:t>
        <a:bodyPr/>
        <a:lstStyle/>
        <a:p>
          <a:endParaRPr lang="pt-BR"/>
        </a:p>
      </dgm:t>
    </dgm:pt>
    <dgm:pt modelId="{09DF6ACF-EAFC-4178-87DB-0D4AB7AF7009}" type="sibTrans" cxnId="{81FC8355-99E6-4EFC-9664-0A28247AADA4}">
      <dgm:prSet/>
      <dgm:spPr/>
      <dgm:t>
        <a:bodyPr/>
        <a:lstStyle/>
        <a:p>
          <a:endParaRPr lang="pt-BR"/>
        </a:p>
      </dgm:t>
    </dgm:pt>
    <dgm:pt modelId="{7B72720A-6DB2-4626-AEC8-AB82AA40D6EC}" type="pres">
      <dgm:prSet presAssocID="{9587488A-12E9-4CA2-ABCC-843173134054}" presName="linear" presStyleCnt="0">
        <dgm:presLayoutVars>
          <dgm:animLvl val="lvl"/>
          <dgm:resizeHandles val="exact"/>
        </dgm:presLayoutVars>
      </dgm:prSet>
      <dgm:spPr/>
    </dgm:pt>
    <dgm:pt modelId="{0DF60F89-D9AA-4743-BE4F-C1CBC6F0417D}" type="pres">
      <dgm:prSet presAssocID="{0C15AB62-EA49-477E-9284-0C8592934C3E}" presName="parentText" presStyleLbl="node1" presStyleIdx="0" presStyleCnt="12">
        <dgm:presLayoutVars>
          <dgm:chMax val="0"/>
          <dgm:bulletEnabled val="1"/>
        </dgm:presLayoutVars>
      </dgm:prSet>
      <dgm:spPr/>
    </dgm:pt>
    <dgm:pt modelId="{940469B2-821C-452B-90E1-5D3EF7FE8F07}" type="pres">
      <dgm:prSet presAssocID="{57ED6288-E798-4582-A5F5-C1C40535AB29}" presName="spacer" presStyleCnt="0"/>
      <dgm:spPr/>
    </dgm:pt>
    <dgm:pt modelId="{86321A5D-004E-48EB-A399-3D2D406B58A8}" type="pres">
      <dgm:prSet presAssocID="{5A0A332A-F280-4CD0-A3B2-C6AD1C50D30B}" presName="parentText" presStyleLbl="node1" presStyleIdx="1" presStyleCnt="12">
        <dgm:presLayoutVars>
          <dgm:chMax val="0"/>
          <dgm:bulletEnabled val="1"/>
        </dgm:presLayoutVars>
      </dgm:prSet>
      <dgm:spPr/>
    </dgm:pt>
    <dgm:pt modelId="{7A9A764B-F0AF-491E-8122-A59FCF4D573C}" type="pres">
      <dgm:prSet presAssocID="{ED2E67A8-1DFA-4CA9-8E8A-F68BE24F5137}" presName="spacer" presStyleCnt="0"/>
      <dgm:spPr/>
    </dgm:pt>
    <dgm:pt modelId="{B9A64D3E-530A-4B62-8299-C5876B57E091}" type="pres">
      <dgm:prSet presAssocID="{7CE7499F-8B6D-4586-B566-7E325D41DF93}" presName="parentText" presStyleLbl="node1" presStyleIdx="2" presStyleCnt="12">
        <dgm:presLayoutVars>
          <dgm:chMax val="0"/>
          <dgm:bulletEnabled val="1"/>
        </dgm:presLayoutVars>
      </dgm:prSet>
      <dgm:spPr/>
    </dgm:pt>
    <dgm:pt modelId="{1956C763-F33C-47CC-8989-79B33C4D1853}" type="pres">
      <dgm:prSet presAssocID="{381DA99E-62EB-431B-A2AF-A26CC87AB9C2}" presName="spacer" presStyleCnt="0"/>
      <dgm:spPr/>
    </dgm:pt>
    <dgm:pt modelId="{68768B0F-2F52-48A4-9BE4-BF02B7547775}" type="pres">
      <dgm:prSet presAssocID="{251CF629-262F-4860-8802-A72B44E5ED48}" presName="parentText" presStyleLbl="node1" presStyleIdx="3" presStyleCnt="12">
        <dgm:presLayoutVars>
          <dgm:chMax val="0"/>
          <dgm:bulletEnabled val="1"/>
        </dgm:presLayoutVars>
      </dgm:prSet>
      <dgm:spPr/>
    </dgm:pt>
    <dgm:pt modelId="{8B561C49-1FDA-4AAE-BBAA-FD3E7D64D6E7}" type="pres">
      <dgm:prSet presAssocID="{0E7A1BE8-B3E4-4CF6-9728-794E53984CF8}" presName="spacer" presStyleCnt="0"/>
      <dgm:spPr/>
    </dgm:pt>
    <dgm:pt modelId="{A019FA39-02A5-462A-BE66-B5892B9E82F9}" type="pres">
      <dgm:prSet presAssocID="{A2DF3073-8068-4B79-B379-CF2E706994E1}" presName="parentText" presStyleLbl="node1" presStyleIdx="4" presStyleCnt="12" custScaleY="132929" custLinFactNeighborX="-4756">
        <dgm:presLayoutVars>
          <dgm:chMax val="0"/>
          <dgm:bulletEnabled val="1"/>
        </dgm:presLayoutVars>
      </dgm:prSet>
      <dgm:spPr/>
    </dgm:pt>
    <dgm:pt modelId="{D49E5E3B-5B41-453C-988D-807D30A04D45}" type="pres">
      <dgm:prSet presAssocID="{2E017354-AB53-4E62-979A-472497956BF7}" presName="spacer" presStyleCnt="0"/>
      <dgm:spPr/>
    </dgm:pt>
    <dgm:pt modelId="{0779FECB-9D53-4938-B389-53FB69730292}" type="pres">
      <dgm:prSet presAssocID="{DB340CE9-163D-44B0-A298-046FCF5BF382}" presName="parentText" presStyleLbl="node1" presStyleIdx="5" presStyleCnt="12">
        <dgm:presLayoutVars>
          <dgm:chMax val="0"/>
          <dgm:bulletEnabled val="1"/>
        </dgm:presLayoutVars>
      </dgm:prSet>
      <dgm:spPr/>
    </dgm:pt>
    <dgm:pt modelId="{1F56E73F-FE93-4A48-81DD-86AFEDBF31FC}" type="pres">
      <dgm:prSet presAssocID="{BC72F02C-B57D-426A-B18D-4AAB9BD053E8}" presName="spacer" presStyleCnt="0"/>
      <dgm:spPr/>
    </dgm:pt>
    <dgm:pt modelId="{E7D41856-BA59-4890-8CA6-BEF00699EA44}" type="pres">
      <dgm:prSet presAssocID="{82B8ADC8-BC2B-4BE1-A2E6-29031CA3A8B1}" presName="parentText" presStyleLbl="node1" presStyleIdx="6" presStyleCnt="12">
        <dgm:presLayoutVars>
          <dgm:chMax val="0"/>
          <dgm:bulletEnabled val="1"/>
        </dgm:presLayoutVars>
      </dgm:prSet>
      <dgm:spPr/>
    </dgm:pt>
    <dgm:pt modelId="{3DB93ED7-BB0C-488E-BC37-8142FB37778A}" type="pres">
      <dgm:prSet presAssocID="{EFAB4B2D-E97F-4F1D-B8DA-DAF2C2DF828A}" presName="spacer" presStyleCnt="0"/>
      <dgm:spPr/>
    </dgm:pt>
    <dgm:pt modelId="{CDC9690E-8060-445C-9D57-D823E2710295}" type="pres">
      <dgm:prSet presAssocID="{FDA8E6AC-F6AC-4B46-BE05-83D9B8892943}" presName="parentText" presStyleLbl="node1" presStyleIdx="7" presStyleCnt="12">
        <dgm:presLayoutVars>
          <dgm:chMax val="0"/>
          <dgm:bulletEnabled val="1"/>
        </dgm:presLayoutVars>
      </dgm:prSet>
      <dgm:spPr/>
    </dgm:pt>
    <dgm:pt modelId="{AD56565F-1418-4E10-B4FF-F72F96018AA7}" type="pres">
      <dgm:prSet presAssocID="{8D9C4A8E-49E8-4265-B9FB-A2294BECDFEC}" presName="spacer" presStyleCnt="0"/>
      <dgm:spPr/>
    </dgm:pt>
    <dgm:pt modelId="{5176AF5A-5821-497E-9881-2386CF7D0713}" type="pres">
      <dgm:prSet presAssocID="{A40F812E-5198-4F7D-BE99-E49CF9BD215A}" presName="parentText" presStyleLbl="node1" presStyleIdx="8" presStyleCnt="12">
        <dgm:presLayoutVars>
          <dgm:chMax val="0"/>
          <dgm:bulletEnabled val="1"/>
        </dgm:presLayoutVars>
      </dgm:prSet>
      <dgm:spPr/>
    </dgm:pt>
    <dgm:pt modelId="{1C84425E-C593-40C7-BB78-0586AB5CEF67}" type="pres">
      <dgm:prSet presAssocID="{A0F08859-85CB-49F0-83AE-3A77E7797AC6}" presName="spacer" presStyleCnt="0"/>
      <dgm:spPr/>
    </dgm:pt>
    <dgm:pt modelId="{B7B95FEF-8D34-449A-91E0-811AA1B052F7}" type="pres">
      <dgm:prSet presAssocID="{8E01C6A2-D905-4A7E-A056-07F988F695B5}" presName="parentText" presStyleLbl="node1" presStyleIdx="9" presStyleCnt="12">
        <dgm:presLayoutVars>
          <dgm:chMax val="0"/>
          <dgm:bulletEnabled val="1"/>
        </dgm:presLayoutVars>
      </dgm:prSet>
      <dgm:spPr/>
    </dgm:pt>
    <dgm:pt modelId="{8E2E7C64-5994-4279-91C0-DA168C9A6CAA}" type="pres">
      <dgm:prSet presAssocID="{D119FF54-8BD8-44BF-889E-A6BB0869EFB6}" presName="spacer" presStyleCnt="0"/>
      <dgm:spPr/>
    </dgm:pt>
    <dgm:pt modelId="{D67FFEE9-3004-4E40-B4D2-8023FEF0812C}" type="pres">
      <dgm:prSet presAssocID="{4C6D0259-4B09-44F1-8039-289F1167D747}" presName="parentText" presStyleLbl="node1" presStyleIdx="10" presStyleCnt="12">
        <dgm:presLayoutVars>
          <dgm:chMax val="0"/>
          <dgm:bulletEnabled val="1"/>
        </dgm:presLayoutVars>
      </dgm:prSet>
      <dgm:spPr/>
    </dgm:pt>
    <dgm:pt modelId="{6A670650-A478-4DB0-BC26-30D199B3D2C1}" type="pres">
      <dgm:prSet presAssocID="{18913B6C-0843-4E75-9218-C30D0424A3C8}" presName="spacer" presStyleCnt="0"/>
      <dgm:spPr/>
    </dgm:pt>
    <dgm:pt modelId="{166FBE0F-7113-461B-BA50-E6E8D1BCBCEC}" type="pres">
      <dgm:prSet presAssocID="{8562821B-69F9-4F3E-AF7F-F3D24DCD4996}" presName="parentText" presStyleLbl="node1" presStyleIdx="11" presStyleCnt="12">
        <dgm:presLayoutVars>
          <dgm:chMax val="0"/>
          <dgm:bulletEnabled val="1"/>
        </dgm:presLayoutVars>
      </dgm:prSet>
      <dgm:spPr/>
    </dgm:pt>
  </dgm:ptLst>
  <dgm:cxnLst>
    <dgm:cxn modelId="{4A127501-059B-4323-BEF1-57A3CE1C50A4}" srcId="{9587488A-12E9-4CA2-ABCC-843173134054}" destId="{0C15AB62-EA49-477E-9284-0C8592934C3E}" srcOrd="0" destOrd="0" parTransId="{BAFE06A4-49FB-4877-AD41-AEF60CF2F014}" sibTransId="{57ED6288-E798-4582-A5F5-C1C40535AB29}"/>
    <dgm:cxn modelId="{8CABAC0F-6115-46EA-B705-C62A79F9BF0A}" type="presOf" srcId="{82B8ADC8-BC2B-4BE1-A2E6-29031CA3A8B1}" destId="{E7D41856-BA59-4890-8CA6-BEF00699EA44}" srcOrd="0" destOrd="0" presId="urn:microsoft.com/office/officeart/2005/8/layout/vList2"/>
    <dgm:cxn modelId="{786A0E11-5BC8-4ACD-A4AD-81FB73B2DD21}" srcId="{9587488A-12E9-4CA2-ABCC-843173134054}" destId="{82B8ADC8-BC2B-4BE1-A2E6-29031CA3A8B1}" srcOrd="6" destOrd="0" parTransId="{A095659C-0FB7-4379-915C-AE6B6296777C}" sibTransId="{EFAB4B2D-E97F-4F1D-B8DA-DAF2C2DF828A}"/>
    <dgm:cxn modelId="{4BC27617-0B82-484D-A2EF-906D9D2A1859}" type="presOf" srcId="{7CE7499F-8B6D-4586-B566-7E325D41DF93}" destId="{B9A64D3E-530A-4B62-8299-C5876B57E091}" srcOrd="0" destOrd="0" presId="urn:microsoft.com/office/officeart/2005/8/layout/vList2"/>
    <dgm:cxn modelId="{2E3CD71C-7C9B-4D79-A427-1347DCC493DC}" type="presOf" srcId="{8562821B-69F9-4F3E-AF7F-F3D24DCD4996}" destId="{166FBE0F-7113-461B-BA50-E6E8D1BCBCEC}" srcOrd="0" destOrd="0" presId="urn:microsoft.com/office/officeart/2005/8/layout/vList2"/>
    <dgm:cxn modelId="{3EC09025-8BAE-4630-8CFE-59AA1AEAE0FB}" type="presOf" srcId="{4C6D0259-4B09-44F1-8039-289F1167D747}" destId="{D67FFEE9-3004-4E40-B4D2-8023FEF0812C}" srcOrd="0" destOrd="0" presId="urn:microsoft.com/office/officeart/2005/8/layout/vList2"/>
    <dgm:cxn modelId="{32BC5E26-CABC-4E61-8E4C-592755F0DEDA}" srcId="{9587488A-12E9-4CA2-ABCC-843173134054}" destId="{8E01C6A2-D905-4A7E-A056-07F988F695B5}" srcOrd="9" destOrd="0" parTransId="{172ADC74-6398-46B3-A10C-1B8692F7C85B}" sibTransId="{D119FF54-8BD8-44BF-889E-A6BB0869EFB6}"/>
    <dgm:cxn modelId="{6F02F939-D2B8-41B9-B7BB-91505D1D5ECE}" srcId="{9587488A-12E9-4CA2-ABCC-843173134054}" destId="{4C6D0259-4B09-44F1-8039-289F1167D747}" srcOrd="10" destOrd="0" parTransId="{C5D96AED-E57E-4387-B7A4-154E541A2CB1}" sibTransId="{18913B6C-0843-4E75-9218-C30D0424A3C8}"/>
    <dgm:cxn modelId="{1233C662-7414-4D3E-AB42-F7A5668FDFBC}" srcId="{9587488A-12E9-4CA2-ABCC-843173134054}" destId="{A2DF3073-8068-4B79-B379-CF2E706994E1}" srcOrd="4" destOrd="0" parTransId="{D22EF335-05AB-404B-9A8E-35165F4BF854}" sibTransId="{2E017354-AB53-4E62-979A-472497956BF7}"/>
    <dgm:cxn modelId="{E1DD6D67-871B-49C2-B836-C45547D84D5A}" type="presOf" srcId="{A40F812E-5198-4F7D-BE99-E49CF9BD215A}" destId="{5176AF5A-5821-497E-9881-2386CF7D0713}" srcOrd="0" destOrd="0" presId="urn:microsoft.com/office/officeart/2005/8/layout/vList2"/>
    <dgm:cxn modelId="{4AE5E36E-230C-43C6-9CD1-AAB4C85AB158}" type="presOf" srcId="{5A0A332A-F280-4CD0-A3B2-C6AD1C50D30B}" destId="{86321A5D-004E-48EB-A399-3D2D406B58A8}" srcOrd="0" destOrd="0" presId="urn:microsoft.com/office/officeart/2005/8/layout/vList2"/>
    <dgm:cxn modelId="{ADE01370-A906-4E20-84B3-E071559D5D0B}" srcId="{9587488A-12E9-4CA2-ABCC-843173134054}" destId="{251CF629-262F-4860-8802-A72B44E5ED48}" srcOrd="3" destOrd="0" parTransId="{4441A1EA-0E8C-43FA-B96C-81A58F053FA0}" sibTransId="{0E7A1BE8-B3E4-4CF6-9728-794E53984CF8}"/>
    <dgm:cxn modelId="{81FC8355-99E6-4EFC-9664-0A28247AADA4}" srcId="{9587488A-12E9-4CA2-ABCC-843173134054}" destId="{8562821B-69F9-4F3E-AF7F-F3D24DCD4996}" srcOrd="11" destOrd="0" parTransId="{931A3BCA-8AC1-4356-80B1-93C71FB29075}" sibTransId="{09DF6ACF-EAFC-4178-87DB-0D4AB7AF7009}"/>
    <dgm:cxn modelId="{1397D481-C81E-4545-9F9F-96E5E7CB9126}" srcId="{9587488A-12E9-4CA2-ABCC-843173134054}" destId="{A40F812E-5198-4F7D-BE99-E49CF9BD215A}" srcOrd="8" destOrd="0" parTransId="{A05FE765-D87B-4875-A9DF-F8FB1EF25A83}" sibTransId="{A0F08859-85CB-49F0-83AE-3A77E7797AC6}"/>
    <dgm:cxn modelId="{7EABB38E-4288-4509-B33B-8624EE448189}" type="presOf" srcId="{DB340CE9-163D-44B0-A298-046FCF5BF382}" destId="{0779FECB-9D53-4938-B389-53FB69730292}" srcOrd="0" destOrd="0" presId="urn:microsoft.com/office/officeart/2005/8/layout/vList2"/>
    <dgm:cxn modelId="{17DC5997-42C6-4D37-AD4A-F1C23A558DEF}" type="presOf" srcId="{A2DF3073-8068-4B79-B379-CF2E706994E1}" destId="{A019FA39-02A5-462A-BE66-B5892B9E82F9}" srcOrd="0" destOrd="0" presId="urn:microsoft.com/office/officeart/2005/8/layout/vList2"/>
    <dgm:cxn modelId="{F7870198-60B1-4C86-B5AA-D19F60500850}" type="presOf" srcId="{0C15AB62-EA49-477E-9284-0C8592934C3E}" destId="{0DF60F89-D9AA-4743-BE4F-C1CBC6F0417D}" srcOrd="0" destOrd="0" presId="urn:microsoft.com/office/officeart/2005/8/layout/vList2"/>
    <dgm:cxn modelId="{E2A64C9A-9FE1-4DF2-A9F6-A660C8F9CF81}" srcId="{9587488A-12E9-4CA2-ABCC-843173134054}" destId="{5A0A332A-F280-4CD0-A3B2-C6AD1C50D30B}" srcOrd="1" destOrd="0" parTransId="{E20153FB-622B-4134-8E5C-5965F783EDF2}" sibTransId="{ED2E67A8-1DFA-4CA9-8E8A-F68BE24F5137}"/>
    <dgm:cxn modelId="{8C69929D-B80F-46B7-AE2E-CA605F4E8FA2}" srcId="{9587488A-12E9-4CA2-ABCC-843173134054}" destId="{FDA8E6AC-F6AC-4B46-BE05-83D9B8892943}" srcOrd="7" destOrd="0" parTransId="{F85AF795-D78E-4361-8021-4ED6E6102945}" sibTransId="{8D9C4A8E-49E8-4265-B9FB-A2294BECDFEC}"/>
    <dgm:cxn modelId="{BA98E2B8-84E4-4504-A1C6-A67FDE560ECB}" type="presOf" srcId="{FDA8E6AC-F6AC-4B46-BE05-83D9B8892943}" destId="{CDC9690E-8060-445C-9D57-D823E2710295}" srcOrd="0" destOrd="0" presId="urn:microsoft.com/office/officeart/2005/8/layout/vList2"/>
    <dgm:cxn modelId="{B8CAD9BE-A0E0-4E76-8E30-96320065F856}" type="presOf" srcId="{251CF629-262F-4860-8802-A72B44E5ED48}" destId="{68768B0F-2F52-48A4-9BE4-BF02B7547775}" srcOrd="0" destOrd="0" presId="urn:microsoft.com/office/officeart/2005/8/layout/vList2"/>
    <dgm:cxn modelId="{4A8AF6BE-C920-4444-A30A-20399FA58800}" srcId="{9587488A-12E9-4CA2-ABCC-843173134054}" destId="{7CE7499F-8B6D-4586-B566-7E325D41DF93}" srcOrd="2" destOrd="0" parTransId="{525B897D-6402-404F-BFB0-D9A66A8871E2}" sibTransId="{381DA99E-62EB-431B-A2AF-A26CC87AB9C2}"/>
    <dgm:cxn modelId="{696C86D3-BE1F-445D-B14C-D70BD8F3ED5A}" type="presOf" srcId="{9587488A-12E9-4CA2-ABCC-843173134054}" destId="{7B72720A-6DB2-4626-AEC8-AB82AA40D6EC}" srcOrd="0" destOrd="0" presId="urn:microsoft.com/office/officeart/2005/8/layout/vList2"/>
    <dgm:cxn modelId="{AB5156D6-5FAC-427F-B423-D80872F23133}" type="presOf" srcId="{8E01C6A2-D905-4A7E-A056-07F988F695B5}" destId="{B7B95FEF-8D34-449A-91E0-811AA1B052F7}" srcOrd="0" destOrd="0" presId="urn:microsoft.com/office/officeart/2005/8/layout/vList2"/>
    <dgm:cxn modelId="{A926FFDD-8B96-4829-91AE-E62290BFE418}" srcId="{9587488A-12E9-4CA2-ABCC-843173134054}" destId="{DB340CE9-163D-44B0-A298-046FCF5BF382}" srcOrd="5" destOrd="0" parTransId="{F89E734B-C6C7-4453-9290-64FB41EF0998}" sibTransId="{BC72F02C-B57D-426A-B18D-4AAB9BD053E8}"/>
    <dgm:cxn modelId="{E6BB82D2-4C6E-4248-A288-5ECEB05F6583}" type="presParOf" srcId="{7B72720A-6DB2-4626-AEC8-AB82AA40D6EC}" destId="{0DF60F89-D9AA-4743-BE4F-C1CBC6F0417D}" srcOrd="0" destOrd="0" presId="urn:microsoft.com/office/officeart/2005/8/layout/vList2"/>
    <dgm:cxn modelId="{75CDFB92-915F-4AA3-9761-AC59AF3DCD5E}" type="presParOf" srcId="{7B72720A-6DB2-4626-AEC8-AB82AA40D6EC}" destId="{940469B2-821C-452B-90E1-5D3EF7FE8F07}" srcOrd="1" destOrd="0" presId="urn:microsoft.com/office/officeart/2005/8/layout/vList2"/>
    <dgm:cxn modelId="{290759FA-CF56-43BE-8B08-B18130AC33C1}" type="presParOf" srcId="{7B72720A-6DB2-4626-AEC8-AB82AA40D6EC}" destId="{86321A5D-004E-48EB-A399-3D2D406B58A8}" srcOrd="2" destOrd="0" presId="urn:microsoft.com/office/officeart/2005/8/layout/vList2"/>
    <dgm:cxn modelId="{80129A09-B801-4E65-901A-FFE5B5957AA5}" type="presParOf" srcId="{7B72720A-6DB2-4626-AEC8-AB82AA40D6EC}" destId="{7A9A764B-F0AF-491E-8122-A59FCF4D573C}" srcOrd="3" destOrd="0" presId="urn:microsoft.com/office/officeart/2005/8/layout/vList2"/>
    <dgm:cxn modelId="{410D6F51-32F2-467C-9E66-21F0145A6E6F}" type="presParOf" srcId="{7B72720A-6DB2-4626-AEC8-AB82AA40D6EC}" destId="{B9A64D3E-530A-4B62-8299-C5876B57E091}" srcOrd="4" destOrd="0" presId="urn:microsoft.com/office/officeart/2005/8/layout/vList2"/>
    <dgm:cxn modelId="{A67187E6-5C6D-4D95-8613-F45CADA0A44F}" type="presParOf" srcId="{7B72720A-6DB2-4626-AEC8-AB82AA40D6EC}" destId="{1956C763-F33C-47CC-8989-79B33C4D1853}" srcOrd="5" destOrd="0" presId="urn:microsoft.com/office/officeart/2005/8/layout/vList2"/>
    <dgm:cxn modelId="{5967D2EE-38DF-4DF7-9B58-27F4FB3D8DBD}" type="presParOf" srcId="{7B72720A-6DB2-4626-AEC8-AB82AA40D6EC}" destId="{68768B0F-2F52-48A4-9BE4-BF02B7547775}" srcOrd="6" destOrd="0" presId="urn:microsoft.com/office/officeart/2005/8/layout/vList2"/>
    <dgm:cxn modelId="{22F580B1-C3F5-4299-99AC-8E05E786BB0B}" type="presParOf" srcId="{7B72720A-6DB2-4626-AEC8-AB82AA40D6EC}" destId="{8B561C49-1FDA-4AAE-BBAA-FD3E7D64D6E7}" srcOrd="7" destOrd="0" presId="urn:microsoft.com/office/officeart/2005/8/layout/vList2"/>
    <dgm:cxn modelId="{348EC028-243E-4503-B28D-0CB9E96A544D}" type="presParOf" srcId="{7B72720A-6DB2-4626-AEC8-AB82AA40D6EC}" destId="{A019FA39-02A5-462A-BE66-B5892B9E82F9}" srcOrd="8" destOrd="0" presId="urn:microsoft.com/office/officeart/2005/8/layout/vList2"/>
    <dgm:cxn modelId="{CFFEF1CA-6B8B-4C1E-A841-70A11DB90038}" type="presParOf" srcId="{7B72720A-6DB2-4626-AEC8-AB82AA40D6EC}" destId="{D49E5E3B-5B41-453C-988D-807D30A04D45}" srcOrd="9" destOrd="0" presId="urn:microsoft.com/office/officeart/2005/8/layout/vList2"/>
    <dgm:cxn modelId="{11E1C8CB-4AA2-4880-B5DC-27D0999D46E0}" type="presParOf" srcId="{7B72720A-6DB2-4626-AEC8-AB82AA40D6EC}" destId="{0779FECB-9D53-4938-B389-53FB69730292}" srcOrd="10" destOrd="0" presId="urn:microsoft.com/office/officeart/2005/8/layout/vList2"/>
    <dgm:cxn modelId="{B06297C9-6E05-4345-8DAF-1B7179D41953}" type="presParOf" srcId="{7B72720A-6DB2-4626-AEC8-AB82AA40D6EC}" destId="{1F56E73F-FE93-4A48-81DD-86AFEDBF31FC}" srcOrd="11" destOrd="0" presId="urn:microsoft.com/office/officeart/2005/8/layout/vList2"/>
    <dgm:cxn modelId="{D71DB0FB-DE16-43D4-AC28-ACBEF1E3039E}" type="presParOf" srcId="{7B72720A-6DB2-4626-AEC8-AB82AA40D6EC}" destId="{E7D41856-BA59-4890-8CA6-BEF00699EA44}" srcOrd="12" destOrd="0" presId="urn:microsoft.com/office/officeart/2005/8/layout/vList2"/>
    <dgm:cxn modelId="{401DE6AF-5BA8-459F-A883-7B9E6E8089DA}" type="presParOf" srcId="{7B72720A-6DB2-4626-AEC8-AB82AA40D6EC}" destId="{3DB93ED7-BB0C-488E-BC37-8142FB37778A}" srcOrd="13" destOrd="0" presId="urn:microsoft.com/office/officeart/2005/8/layout/vList2"/>
    <dgm:cxn modelId="{A3DACC9B-FB91-4DB3-A416-8496B905D3B4}" type="presParOf" srcId="{7B72720A-6DB2-4626-AEC8-AB82AA40D6EC}" destId="{CDC9690E-8060-445C-9D57-D823E2710295}" srcOrd="14" destOrd="0" presId="urn:microsoft.com/office/officeart/2005/8/layout/vList2"/>
    <dgm:cxn modelId="{8495F55E-65B0-438D-AC79-A7C4D5FBE813}" type="presParOf" srcId="{7B72720A-6DB2-4626-AEC8-AB82AA40D6EC}" destId="{AD56565F-1418-4E10-B4FF-F72F96018AA7}" srcOrd="15" destOrd="0" presId="urn:microsoft.com/office/officeart/2005/8/layout/vList2"/>
    <dgm:cxn modelId="{6055C41E-12F6-480D-B8FB-44FAEF5DAB6A}" type="presParOf" srcId="{7B72720A-6DB2-4626-AEC8-AB82AA40D6EC}" destId="{5176AF5A-5821-497E-9881-2386CF7D0713}" srcOrd="16" destOrd="0" presId="urn:microsoft.com/office/officeart/2005/8/layout/vList2"/>
    <dgm:cxn modelId="{FEFCFD99-27B5-42DC-8D7B-29391FB25BEC}" type="presParOf" srcId="{7B72720A-6DB2-4626-AEC8-AB82AA40D6EC}" destId="{1C84425E-C593-40C7-BB78-0586AB5CEF67}" srcOrd="17" destOrd="0" presId="urn:microsoft.com/office/officeart/2005/8/layout/vList2"/>
    <dgm:cxn modelId="{871473DA-F964-4616-AF05-983A387CB9E8}" type="presParOf" srcId="{7B72720A-6DB2-4626-AEC8-AB82AA40D6EC}" destId="{B7B95FEF-8D34-449A-91E0-811AA1B052F7}" srcOrd="18" destOrd="0" presId="urn:microsoft.com/office/officeart/2005/8/layout/vList2"/>
    <dgm:cxn modelId="{5A8B4035-6886-4996-A504-3FB12D50D631}" type="presParOf" srcId="{7B72720A-6DB2-4626-AEC8-AB82AA40D6EC}" destId="{8E2E7C64-5994-4279-91C0-DA168C9A6CAA}" srcOrd="19" destOrd="0" presId="urn:microsoft.com/office/officeart/2005/8/layout/vList2"/>
    <dgm:cxn modelId="{C02BBF0B-2671-4272-8F3C-3659E25F5673}" type="presParOf" srcId="{7B72720A-6DB2-4626-AEC8-AB82AA40D6EC}" destId="{D67FFEE9-3004-4E40-B4D2-8023FEF0812C}" srcOrd="20" destOrd="0" presId="urn:microsoft.com/office/officeart/2005/8/layout/vList2"/>
    <dgm:cxn modelId="{5B3ACA20-A6DA-4C09-9F08-BC9D9DEC6A4C}" type="presParOf" srcId="{7B72720A-6DB2-4626-AEC8-AB82AA40D6EC}" destId="{6A670650-A478-4DB0-BC26-30D199B3D2C1}" srcOrd="21" destOrd="0" presId="urn:microsoft.com/office/officeart/2005/8/layout/vList2"/>
    <dgm:cxn modelId="{789913B3-F980-40C1-9E58-B08D260D32FA}" type="presParOf" srcId="{7B72720A-6DB2-4626-AEC8-AB82AA40D6EC}" destId="{166FBE0F-7113-461B-BA50-E6E8D1BCBCEC}" srcOrd="2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60F89-D9AA-4743-BE4F-C1CBC6F0417D}">
      <dsp:nvSpPr>
        <dsp:cNvPr id="0" name=""/>
        <dsp:cNvSpPr/>
      </dsp:nvSpPr>
      <dsp:spPr>
        <a:xfrm>
          <a:off x="0" y="186599"/>
          <a:ext cx="5196712" cy="304200"/>
        </a:xfrm>
        <a:prstGeom prst="roundRect">
          <a:avLst/>
        </a:prstGeom>
        <a:solidFill>
          <a:srgbClr val="FF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i="0" kern="1200" dirty="0">
              <a:solidFill>
                <a:srgbClr val="002060"/>
              </a:solidFill>
            </a:rPr>
            <a:t>a) Ambientes para criação e acompanhamento;</a:t>
          </a:r>
          <a:endParaRPr lang="pt-BR" sz="1300" kern="1200" dirty="0">
            <a:solidFill>
              <a:srgbClr val="002060"/>
            </a:solidFill>
          </a:endParaRPr>
        </a:p>
      </dsp:txBody>
      <dsp:txXfrm>
        <a:off x="14850" y="201449"/>
        <a:ext cx="5167012" cy="274500"/>
      </dsp:txXfrm>
    </dsp:sp>
    <dsp:sp modelId="{86321A5D-004E-48EB-A399-3D2D406B58A8}">
      <dsp:nvSpPr>
        <dsp:cNvPr id="0" name=""/>
        <dsp:cNvSpPr/>
      </dsp:nvSpPr>
      <dsp:spPr>
        <a:xfrm>
          <a:off x="0" y="528239"/>
          <a:ext cx="5196712" cy="3042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i="0" kern="1200" dirty="0">
              <a:solidFill>
                <a:schemeClr val="bg2"/>
              </a:solidFill>
            </a:rPr>
            <a:t>b) Formato de uma instrução JCL; </a:t>
          </a:r>
          <a:endParaRPr lang="pt-BR" sz="1300" kern="1200" dirty="0">
            <a:solidFill>
              <a:schemeClr val="bg2"/>
            </a:solidFill>
          </a:endParaRPr>
        </a:p>
      </dsp:txBody>
      <dsp:txXfrm>
        <a:off x="14850" y="543089"/>
        <a:ext cx="5167012" cy="274500"/>
      </dsp:txXfrm>
    </dsp:sp>
    <dsp:sp modelId="{B9A64D3E-530A-4B62-8299-C5876B57E091}">
      <dsp:nvSpPr>
        <dsp:cNvPr id="0" name=""/>
        <dsp:cNvSpPr/>
      </dsp:nvSpPr>
      <dsp:spPr>
        <a:xfrm>
          <a:off x="0" y="869879"/>
          <a:ext cx="5196712" cy="3042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i="0" kern="1200" dirty="0">
              <a:solidFill>
                <a:schemeClr val="bg2"/>
              </a:solidFill>
            </a:rPr>
            <a:t>c) Documentando uma rotina; </a:t>
          </a:r>
          <a:endParaRPr lang="pt-BR" sz="1300" kern="1200" dirty="0">
            <a:solidFill>
              <a:schemeClr val="bg2"/>
            </a:solidFill>
          </a:endParaRPr>
        </a:p>
      </dsp:txBody>
      <dsp:txXfrm>
        <a:off x="14850" y="884729"/>
        <a:ext cx="5167012" cy="274500"/>
      </dsp:txXfrm>
    </dsp:sp>
    <dsp:sp modelId="{68768B0F-2F52-48A4-9BE4-BF02B7547775}">
      <dsp:nvSpPr>
        <dsp:cNvPr id="0" name=""/>
        <dsp:cNvSpPr/>
      </dsp:nvSpPr>
      <dsp:spPr>
        <a:xfrm>
          <a:off x="0" y="1211519"/>
          <a:ext cx="5196712" cy="3042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solidFill>
                <a:schemeClr val="bg2"/>
              </a:solidFill>
            </a:rPr>
            <a:t>d) </a:t>
          </a:r>
          <a:r>
            <a:rPr lang="pt-BR" sz="1300" kern="1200" dirty="0" err="1">
              <a:solidFill>
                <a:schemeClr val="bg2"/>
              </a:solidFill>
            </a:rPr>
            <a:t>Steps</a:t>
          </a:r>
          <a:r>
            <a:rPr lang="pt-BR" sz="1300" kern="1200" dirty="0">
              <a:solidFill>
                <a:schemeClr val="bg2"/>
              </a:solidFill>
            </a:rPr>
            <a:t>: IEFBR14, SORT, NATBATCH / IKJEFT01, ICEGENER;</a:t>
          </a:r>
        </a:p>
      </dsp:txBody>
      <dsp:txXfrm>
        <a:off x="14850" y="1226369"/>
        <a:ext cx="5167012" cy="274500"/>
      </dsp:txXfrm>
    </dsp:sp>
    <dsp:sp modelId="{A019FA39-02A5-462A-BE66-B5892B9E82F9}">
      <dsp:nvSpPr>
        <dsp:cNvPr id="0" name=""/>
        <dsp:cNvSpPr/>
      </dsp:nvSpPr>
      <dsp:spPr>
        <a:xfrm>
          <a:off x="0" y="1553159"/>
          <a:ext cx="5196712" cy="40437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solidFill>
                <a:schemeClr val="bg2"/>
              </a:solidFill>
            </a:rPr>
            <a:t>e) </a:t>
          </a:r>
          <a:r>
            <a:rPr lang="pt-BR" sz="1300" b="0" i="0" kern="1200" dirty="0" err="1">
              <a:solidFill>
                <a:schemeClr val="bg2"/>
              </a:solidFill>
            </a:rPr>
            <a:t>Sysout</a:t>
          </a:r>
          <a:r>
            <a:rPr lang="pt-BR" sz="1300" b="0" i="0" kern="1200" dirty="0">
              <a:solidFill>
                <a:schemeClr val="bg2"/>
              </a:solidFill>
            </a:rPr>
            <a:t>: resultado da execução, estatística de execução, </a:t>
          </a:r>
          <a:r>
            <a:rPr lang="pt-BR" sz="1300" b="0" i="0" kern="1200" dirty="0" err="1">
              <a:solidFill>
                <a:schemeClr val="bg2"/>
              </a:solidFill>
            </a:rPr>
            <a:t>etc</a:t>
          </a:r>
          <a:r>
            <a:rPr lang="pt-BR" sz="1300" b="0" i="0" kern="1200" dirty="0">
              <a:solidFill>
                <a:schemeClr val="bg2"/>
              </a:solidFill>
            </a:rPr>
            <a:t>; </a:t>
          </a:r>
          <a:endParaRPr lang="pt-BR" sz="1300" kern="1200" dirty="0">
            <a:solidFill>
              <a:schemeClr val="bg2"/>
            </a:solidFill>
          </a:endParaRPr>
        </a:p>
      </dsp:txBody>
      <dsp:txXfrm>
        <a:off x="19740" y="1572899"/>
        <a:ext cx="5157232" cy="364890"/>
      </dsp:txXfrm>
    </dsp:sp>
    <dsp:sp modelId="{0779FECB-9D53-4938-B389-53FB69730292}">
      <dsp:nvSpPr>
        <dsp:cNvPr id="0" name=""/>
        <dsp:cNvSpPr/>
      </dsp:nvSpPr>
      <dsp:spPr>
        <a:xfrm>
          <a:off x="0" y="1994969"/>
          <a:ext cx="5196712" cy="3042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i="0" kern="1200" dirty="0">
              <a:solidFill>
                <a:schemeClr val="bg2"/>
              </a:solidFill>
            </a:rPr>
            <a:t>f) Conferência dos arquivos, relatórios e e-mails gerados; </a:t>
          </a:r>
          <a:endParaRPr lang="pt-BR" sz="1300" kern="1200" dirty="0">
            <a:solidFill>
              <a:schemeClr val="bg2"/>
            </a:solidFill>
          </a:endParaRPr>
        </a:p>
      </dsp:txBody>
      <dsp:txXfrm>
        <a:off x="14850" y="2009819"/>
        <a:ext cx="5167012" cy="274500"/>
      </dsp:txXfrm>
    </dsp:sp>
    <dsp:sp modelId="{E7D41856-BA59-4890-8CA6-BEF00699EA44}">
      <dsp:nvSpPr>
        <dsp:cNvPr id="0" name=""/>
        <dsp:cNvSpPr/>
      </dsp:nvSpPr>
      <dsp:spPr>
        <a:xfrm>
          <a:off x="0" y="2336609"/>
          <a:ext cx="5196712" cy="3042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i="0" kern="1200" dirty="0">
              <a:solidFill>
                <a:schemeClr val="bg2"/>
              </a:solidFill>
            </a:rPr>
            <a:t>g) </a:t>
          </a:r>
          <a:r>
            <a:rPr lang="pt-BR" sz="1300" kern="1200" dirty="0">
              <a:solidFill>
                <a:schemeClr val="bg2"/>
              </a:solidFill>
            </a:rPr>
            <a:t>Controle de execução (</a:t>
          </a:r>
          <a:r>
            <a:rPr lang="pt-BR" sz="1300" kern="1200" dirty="0" err="1">
              <a:solidFill>
                <a:schemeClr val="bg2"/>
              </a:solidFill>
            </a:rPr>
            <a:t>return</a:t>
          </a:r>
          <a:r>
            <a:rPr lang="pt-BR" sz="1300" kern="1200" dirty="0">
              <a:solidFill>
                <a:schemeClr val="bg2"/>
              </a:solidFill>
            </a:rPr>
            <a:t> </a:t>
          </a:r>
          <a:r>
            <a:rPr lang="pt-BR" sz="1300" kern="1200" dirty="0" err="1">
              <a:solidFill>
                <a:schemeClr val="bg2"/>
              </a:solidFill>
            </a:rPr>
            <a:t>code</a:t>
          </a:r>
          <a:r>
            <a:rPr lang="pt-BR" sz="1300" kern="1200" dirty="0">
              <a:solidFill>
                <a:schemeClr val="bg2"/>
              </a:solidFill>
            </a:rPr>
            <a:t>) e e</a:t>
          </a:r>
          <a:r>
            <a:rPr lang="pt-BR" sz="1300" b="0" i="0" kern="1200" dirty="0">
              <a:solidFill>
                <a:schemeClr val="bg2"/>
              </a:solidFill>
            </a:rPr>
            <a:t>rros no processamento;</a:t>
          </a:r>
          <a:endParaRPr lang="pt-BR" sz="1300" kern="1200" dirty="0">
            <a:solidFill>
              <a:schemeClr val="bg2"/>
            </a:solidFill>
          </a:endParaRPr>
        </a:p>
      </dsp:txBody>
      <dsp:txXfrm>
        <a:off x="14850" y="2351459"/>
        <a:ext cx="5167012" cy="274500"/>
      </dsp:txXfrm>
    </dsp:sp>
    <dsp:sp modelId="{CDC9690E-8060-445C-9D57-D823E2710295}">
      <dsp:nvSpPr>
        <dsp:cNvPr id="0" name=""/>
        <dsp:cNvSpPr/>
      </dsp:nvSpPr>
      <dsp:spPr>
        <a:xfrm>
          <a:off x="0" y="2678249"/>
          <a:ext cx="5196712" cy="3042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i="0" kern="1200" dirty="0">
              <a:solidFill>
                <a:schemeClr val="bg2"/>
              </a:solidFill>
            </a:rPr>
            <a:t>h) </a:t>
          </a:r>
          <a:r>
            <a:rPr lang="pt-BR" sz="1300" b="1" i="0" kern="1200" dirty="0">
              <a:solidFill>
                <a:schemeClr val="bg2"/>
              </a:solidFill>
            </a:rPr>
            <a:t>Parâmetros inerentes aos cartões JOB, EXEC e DD;</a:t>
          </a:r>
          <a:endParaRPr lang="pt-BR" sz="1300" b="1" kern="1200" dirty="0">
            <a:solidFill>
              <a:schemeClr val="bg2"/>
            </a:solidFill>
          </a:endParaRPr>
        </a:p>
      </dsp:txBody>
      <dsp:txXfrm>
        <a:off x="14850" y="2693099"/>
        <a:ext cx="5167012" cy="274500"/>
      </dsp:txXfrm>
    </dsp:sp>
    <dsp:sp modelId="{5176AF5A-5821-497E-9881-2386CF7D0713}">
      <dsp:nvSpPr>
        <dsp:cNvPr id="0" name=""/>
        <dsp:cNvSpPr/>
      </dsp:nvSpPr>
      <dsp:spPr>
        <a:xfrm>
          <a:off x="0" y="3019889"/>
          <a:ext cx="5196712" cy="3042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i="0" kern="1200" dirty="0">
              <a:solidFill>
                <a:schemeClr val="accent6">
                  <a:lumMod val="50000"/>
                </a:schemeClr>
              </a:solidFill>
            </a:rPr>
            <a:t>i) Como dar o nome a um arquivo;</a:t>
          </a:r>
          <a:endParaRPr lang="pt-BR" sz="13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4850" y="3034739"/>
        <a:ext cx="5167012" cy="274500"/>
      </dsp:txXfrm>
    </dsp:sp>
    <dsp:sp modelId="{B7B95FEF-8D34-449A-91E0-811AA1B052F7}">
      <dsp:nvSpPr>
        <dsp:cNvPr id="0" name=""/>
        <dsp:cNvSpPr/>
      </dsp:nvSpPr>
      <dsp:spPr>
        <a:xfrm>
          <a:off x="0" y="3361529"/>
          <a:ext cx="5196712" cy="3042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solidFill>
                <a:schemeClr val="accent6">
                  <a:lumMod val="50000"/>
                </a:schemeClr>
              </a:solidFill>
            </a:rPr>
            <a:t>j) Como saber se o arquivo existe ou se é um novo arquivo;</a:t>
          </a:r>
        </a:p>
      </dsp:txBody>
      <dsp:txXfrm>
        <a:off x="14850" y="3376379"/>
        <a:ext cx="5167012" cy="274500"/>
      </dsp:txXfrm>
    </dsp:sp>
    <dsp:sp modelId="{D67FFEE9-3004-4E40-B4D2-8023FEF0812C}">
      <dsp:nvSpPr>
        <dsp:cNvPr id="0" name=""/>
        <dsp:cNvSpPr/>
      </dsp:nvSpPr>
      <dsp:spPr>
        <a:xfrm>
          <a:off x="0" y="3703169"/>
          <a:ext cx="5196712" cy="3042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solidFill>
                <a:schemeClr val="accent6">
                  <a:lumMod val="50000"/>
                </a:schemeClr>
              </a:solidFill>
            </a:rPr>
            <a:t>k) Onde o arquivo será gravado;</a:t>
          </a:r>
        </a:p>
      </dsp:txBody>
      <dsp:txXfrm>
        <a:off x="14850" y="3718019"/>
        <a:ext cx="5167012" cy="274500"/>
      </dsp:txXfrm>
    </dsp:sp>
    <dsp:sp modelId="{166FBE0F-7113-461B-BA50-E6E8D1BCBCEC}">
      <dsp:nvSpPr>
        <dsp:cNvPr id="0" name=""/>
        <dsp:cNvSpPr/>
      </dsp:nvSpPr>
      <dsp:spPr>
        <a:xfrm>
          <a:off x="0" y="4044809"/>
          <a:ext cx="5196712" cy="3042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i="0" kern="1200" dirty="0">
              <a:solidFill>
                <a:schemeClr val="accent6">
                  <a:lumMod val="50000"/>
                </a:schemeClr>
              </a:solidFill>
            </a:rPr>
            <a:t>l) Manutenções: exclusão, alocação, cópia e “</a:t>
          </a:r>
          <a:r>
            <a:rPr lang="pt-BR" sz="1300" b="0" i="0" kern="1200" dirty="0" err="1">
              <a:solidFill>
                <a:schemeClr val="accent6">
                  <a:lumMod val="50000"/>
                </a:schemeClr>
              </a:solidFill>
            </a:rPr>
            <a:t>rename</a:t>
          </a:r>
          <a:r>
            <a:rPr lang="pt-BR" sz="1300" b="0" i="0" kern="1200" dirty="0">
              <a:solidFill>
                <a:schemeClr val="accent6">
                  <a:lumMod val="50000"/>
                </a:schemeClr>
              </a:solidFill>
            </a:rPr>
            <a:t>” de arquivos;</a:t>
          </a:r>
          <a:endParaRPr lang="pt-BR" sz="13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4850" y="4059659"/>
        <a:ext cx="5167012" cy="27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033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1419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2720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1598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187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094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9063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2871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5055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0084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4390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8783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2137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882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1314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9919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73360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6787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73428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9129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77046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66666</a:t>
            </a: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37064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66666</a:t>
            </a: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518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67911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66666</a:t>
            </a: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07540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1224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5246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9644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5790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1418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5903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581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06D5-2792-4B32-A7FE-B3F431DCD4AE}" type="datetimeFigureOut">
              <a:rPr lang="pt-BR" smtClean="0"/>
              <a:t>14/09/2021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4070-6F56-4396-8393-D6EB58E8CE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14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oleObject" Target="../embeddings/oleObject6.bin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cid:image001.jpg@01CD1802.57C630A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1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215608" y="2371635"/>
            <a:ext cx="3320070" cy="3287396"/>
          </a:xfrm>
          <a:prstGeom prst="rect">
            <a:avLst/>
          </a:prstGeom>
          <a:noFill/>
          <a:ln w="12700" cap="flat" cmpd="sng">
            <a:solidFill>
              <a:srgbClr val="F05D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4343189" y="2418668"/>
            <a:ext cx="6836693" cy="658368"/>
          </a:xfrm>
          <a:prstGeom prst="rect">
            <a:avLst/>
          </a:prstGeom>
          <a:noFill/>
          <a:ln w="12700" cap="flat" cmpd="sng">
            <a:solidFill>
              <a:srgbClr val="FDE9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F05D40"/>
                </a:solidFill>
                <a:latin typeface="Calibri"/>
                <a:ea typeface="Calibri"/>
                <a:cs typeface="Calibri"/>
                <a:sym typeface="Calibri"/>
              </a:rPr>
              <a:t>Desativar o Microfone (Mantenha no MUDO)</a:t>
            </a:r>
            <a:endParaRPr sz="1800" b="1" i="0" u="none" strike="noStrike" cap="none">
              <a:solidFill>
                <a:srgbClr val="F05D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4365760" y="4832497"/>
            <a:ext cx="6836693" cy="658368"/>
          </a:xfrm>
          <a:prstGeom prst="rect">
            <a:avLst/>
          </a:prstGeom>
          <a:noFill/>
          <a:ln w="12700" cap="flat" cmpd="sng">
            <a:solidFill>
              <a:srgbClr val="FDE9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F05D40"/>
                </a:solidFill>
                <a:latin typeface="Calibri"/>
                <a:ea typeface="Calibri"/>
                <a:cs typeface="Calibri"/>
                <a:sym typeface="Calibri"/>
              </a:rPr>
              <a:t>Preparar perguntas sucintas e enviar  dúvidas via chat</a:t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>
            <a:off x="4343187" y="4098656"/>
            <a:ext cx="6836693" cy="658368"/>
          </a:xfrm>
          <a:prstGeom prst="rect">
            <a:avLst/>
          </a:prstGeom>
          <a:noFill/>
          <a:ln w="12700" cap="flat" cmpd="sng">
            <a:solidFill>
              <a:srgbClr val="FDE9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F05D40"/>
                </a:solidFill>
                <a:latin typeface="Calibri"/>
                <a:ea typeface="Calibri"/>
                <a:cs typeface="Calibri"/>
                <a:sym typeface="Calibri"/>
              </a:rPr>
              <a:t>Se identificar no Chat com seu nome e equipe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4365760" y="5845063"/>
            <a:ext cx="6836693" cy="658368"/>
          </a:xfrm>
          <a:prstGeom prst="rect">
            <a:avLst/>
          </a:prstGeom>
          <a:noFill/>
          <a:ln w="12700" cap="flat" cmpd="sng">
            <a:solidFill>
              <a:srgbClr val="FDE9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F05D40"/>
                </a:solidFill>
                <a:latin typeface="Calibri"/>
                <a:ea typeface="Calibri"/>
                <a:cs typeface="Calibri"/>
                <a:sym typeface="Calibri"/>
              </a:rPr>
              <a:t>Acesso ao EAD: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F05D40"/>
                </a:solidFill>
                <a:latin typeface="Calibri"/>
                <a:ea typeface="Calibri"/>
                <a:cs typeface="Calibri"/>
                <a:sym typeface="Calibri"/>
              </a:rPr>
              <a:t>https:/ead.Prodemge.gov.br/course/view.php?id=515</a:t>
            </a:r>
            <a:endParaRPr sz="1800" b="1" i="0" u="none" strike="noStrike" cap="none">
              <a:solidFill>
                <a:srgbClr val="F05D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4343188" y="3272519"/>
            <a:ext cx="6836693" cy="658368"/>
          </a:xfrm>
          <a:prstGeom prst="rect">
            <a:avLst/>
          </a:prstGeom>
          <a:noFill/>
          <a:ln w="12700" cap="flat" cmpd="sng">
            <a:solidFill>
              <a:srgbClr val="FDE9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F05D40"/>
                </a:solidFill>
                <a:latin typeface="Calibri"/>
                <a:ea typeface="Calibri"/>
                <a:cs typeface="Calibri"/>
                <a:sym typeface="Calibri"/>
              </a:rPr>
              <a:t>Us</a:t>
            </a:r>
            <a:r>
              <a:rPr lang="pt-BR" sz="1800" b="1">
                <a:solidFill>
                  <a:srgbClr val="F05D40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pt-BR" sz="1800" b="1" i="0" u="none" strike="noStrike" cap="none">
                <a:solidFill>
                  <a:srgbClr val="F05D40"/>
                </a:solidFill>
                <a:latin typeface="Calibri"/>
                <a:ea typeface="Calibri"/>
                <a:cs typeface="Calibri"/>
                <a:sym typeface="Calibri"/>
              </a:rPr>
              <a:t> fones de ouvido para evitar efeitos de microfonia</a:t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4636380" y="1599225"/>
            <a:ext cx="674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F05D40"/>
                </a:solidFill>
                <a:latin typeface="Arimo"/>
                <a:ea typeface="Arimo"/>
                <a:cs typeface="Arimo"/>
                <a:sym typeface="Arimo"/>
              </a:rPr>
              <a:t>Boas práticas no ambiente virtual</a:t>
            </a:r>
            <a:endParaRPr/>
          </a:p>
        </p:txBody>
      </p:sp>
      <p:sp>
        <p:nvSpPr>
          <p:cNvPr id="98" name="Google Shape;98;p1"/>
          <p:cNvSpPr/>
          <p:nvPr/>
        </p:nvSpPr>
        <p:spPr>
          <a:xfrm>
            <a:off x="215606" y="3643005"/>
            <a:ext cx="33201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E52259"/>
                </a:solidFill>
                <a:latin typeface="Arimo"/>
                <a:ea typeface="Arimo"/>
                <a:cs typeface="Arimo"/>
                <a:sym typeface="Arimo"/>
              </a:rPr>
              <a:t>JCL Intermediário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E52259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E52259"/>
                </a:solidFill>
                <a:latin typeface="Arimo"/>
                <a:ea typeface="Arimo"/>
                <a:cs typeface="Arimo"/>
                <a:sym typeface="Arimo"/>
              </a:rPr>
              <a:t>Cleber Alexandre</a:t>
            </a:r>
            <a:endParaRPr sz="2000" b="1">
              <a:solidFill>
                <a:srgbClr val="E5225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611" y="1448298"/>
            <a:ext cx="1943463" cy="52824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/>
          <p:nvPr/>
        </p:nvSpPr>
        <p:spPr>
          <a:xfrm>
            <a:off x="215608" y="2586179"/>
            <a:ext cx="33200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E52259"/>
                </a:solidFill>
                <a:latin typeface="Arimo"/>
                <a:ea typeface="Arimo"/>
                <a:cs typeface="Arimo"/>
                <a:sym typeface="Arimo"/>
              </a:rPr>
              <a:t>Bem-vindos à Jornada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E52259"/>
                </a:solidFill>
                <a:latin typeface="Arimo"/>
                <a:ea typeface="Arimo"/>
                <a:cs typeface="Arimo"/>
                <a:sym typeface="Arimo"/>
              </a:rPr>
              <a:t>Técnica do Mainframe</a:t>
            </a:r>
            <a:endParaRPr sz="1800" b="1">
              <a:solidFill>
                <a:srgbClr val="E52259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20484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ixaDeTexto 26"/>
          <p:cNvSpPr txBox="1"/>
          <p:nvPr/>
        </p:nvSpPr>
        <p:spPr>
          <a:xfrm>
            <a:off x="267298" y="2245389"/>
            <a:ext cx="11331435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ISHCXEX1 JOB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O0094,‘Cleber',MSGCLASS=R,USER=P051423</a:t>
            </a:r>
            <a:endParaRPr lang="pt-BR" b="1" dirty="0">
              <a:solidFill>
                <a:srgbClr val="FF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//S001008  EXEC PGM=IEFBR14              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//S002008  EXEC PGM=IEFBR14,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COND=(0,NE)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//S003008  EXEC PGM=IEFBR14,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COND=(0,GT) 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</p:txBody>
      </p:sp>
      <p:sp>
        <p:nvSpPr>
          <p:cNvPr id="89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4843492" y="3300212"/>
            <a:ext cx="6680940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sz="12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AutoShape 29"/>
          <p:cNvSpPr>
            <a:spLocks noChangeArrowheads="1"/>
          </p:cNvSpPr>
          <p:nvPr/>
        </p:nvSpPr>
        <p:spPr bwMode="auto">
          <a:xfrm>
            <a:off x="5095871" y="4569397"/>
            <a:ext cx="6465484" cy="738343"/>
          </a:xfrm>
          <a:prstGeom prst="wedgeRoundRectCallout">
            <a:avLst>
              <a:gd name="adj1" fmla="val -58216"/>
              <a:gd name="adj2" fmla="val -28762"/>
              <a:gd name="adj3" fmla="val 16667"/>
            </a:avLst>
          </a:prstGeom>
          <a:gradFill flip="none" rotWithShape="1">
            <a:gsLst>
              <a:gs pos="0">
                <a:srgbClr val="FFFFB3"/>
              </a:gs>
              <a:gs pos="38000">
                <a:srgbClr val="FCFACC"/>
              </a:gs>
              <a:gs pos="100000">
                <a:srgbClr val="F0FFD9"/>
              </a:gs>
            </a:gsLst>
            <a:lin ang="16200000" scaled="1"/>
            <a:tileRect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1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 0 for diferente que o “código de retorno” dos </a:t>
            </a:r>
            <a:r>
              <a:rPr lang="pt-BR" sz="12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steps</a:t>
            </a:r>
            <a:r>
              <a:rPr lang="pt-BR" sz="1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anteriores?</a:t>
            </a:r>
          </a:p>
          <a:p>
            <a:pPr lvl="1"/>
            <a:r>
              <a:rPr lang="pt-BR" sz="1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. </a:t>
            </a:r>
            <a:r>
              <a:rPr lang="pt-BR" sz="12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 falso,      este </a:t>
            </a:r>
            <a:r>
              <a:rPr lang="pt-BR" sz="1300" b="1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pt-BR" sz="12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será executado</a:t>
            </a:r>
          </a:p>
          <a:p>
            <a:pPr lvl="1"/>
            <a:r>
              <a:rPr lang="pt-BR" sz="1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. Se verdadeiro, este </a:t>
            </a:r>
            <a:r>
              <a:rPr lang="pt-BR" sz="12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pt-BR" sz="1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não será executado </a:t>
            </a:r>
          </a:p>
        </p:txBody>
      </p:sp>
      <p:sp>
        <p:nvSpPr>
          <p:cNvPr id="24" name="AutoShape 29"/>
          <p:cNvSpPr>
            <a:spLocks noChangeArrowheads="1"/>
          </p:cNvSpPr>
          <p:nvPr/>
        </p:nvSpPr>
        <p:spPr bwMode="auto">
          <a:xfrm>
            <a:off x="4104759" y="2952188"/>
            <a:ext cx="2818354" cy="752391"/>
          </a:xfrm>
          <a:prstGeom prst="wedgeRoundRectCallout">
            <a:avLst>
              <a:gd name="adj1" fmla="val -79367"/>
              <a:gd name="adj2" fmla="val -42770"/>
              <a:gd name="adj3" fmla="val 16667"/>
            </a:avLst>
          </a:prstGeom>
          <a:gradFill flip="none" rotWithShape="1">
            <a:gsLst>
              <a:gs pos="0">
                <a:srgbClr val="FFFFB3"/>
              </a:gs>
              <a:gs pos="38000">
                <a:srgbClr val="FCFACC"/>
              </a:gs>
              <a:gs pos="100000">
                <a:srgbClr val="F0FFD9"/>
              </a:gs>
            </a:gsLst>
            <a:lin ang="16200000" scaled="1"/>
            <a:tileRect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Não há </a:t>
            </a:r>
            <a:r>
              <a:rPr lang="pt-BR" sz="1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pt-B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antes. Por isso, não há motivo para realizar teste de execução.</a:t>
            </a:r>
            <a:endParaRPr lang="pt-BR" sz="12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7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91057" y="2714735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 Explicativo em Nuvem 14"/>
          <p:cNvSpPr/>
          <p:nvPr/>
        </p:nvSpPr>
        <p:spPr>
          <a:xfrm>
            <a:off x="8756467" y="2352433"/>
            <a:ext cx="2926455" cy="1708635"/>
          </a:xfrm>
          <a:prstGeom prst="cloudCallout">
            <a:avLst>
              <a:gd name="adj1" fmla="val -66191"/>
              <a:gd name="adj2" fmla="val -5847"/>
            </a:avLst>
          </a:prstGeom>
          <a:ln cap="rnd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rgbClr val="002060"/>
                </a:solidFill>
              </a:rPr>
              <a:t>Os operadores são:</a:t>
            </a:r>
          </a:p>
          <a:p>
            <a:r>
              <a:rPr lang="pt-BR" sz="1100" dirty="0">
                <a:solidFill>
                  <a:srgbClr val="002060"/>
                </a:solidFill>
              </a:rPr>
              <a:t>‘=‘   ou EQ (igual)</a:t>
            </a:r>
          </a:p>
          <a:p>
            <a:r>
              <a:rPr lang="pt-BR" sz="1100" dirty="0">
                <a:solidFill>
                  <a:srgbClr val="002060"/>
                </a:solidFill>
              </a:rPr>
              <a:t>‘¬=‘ ou NE (diferente)</a:t>
            </a:r>
          </a:p>
          <a:p>
            <a:r>
              <a:rPr lang="pt-BR" sz="1100" dirty="0">
                <a:solidFill>
                  <a:srgbClr val="002060"/>
                </a:solidFill>
              </a:rPr>
              <a:t>‘&gt;=‘ ou GE (maior ou igual)</a:t>
            </a:r>
          </a:p>
          <a:p>
            <a:r>
              <a:rPr lang="pt-BR" sz="1100" dirty="0">
                <a:solidFill>
                  <a:srgbClr val="002060"/>
                </a:solidFill>
              </a:rPr>
              <a:t>‘&lt;=‘ ou LE (menor ou igual)</a:t>
            </a:r>
          </a:p>
          <a:p>
            <a:r>
              <a:rPr lang="pt-BR" sz="1100" dirty="0">
                <a:solidFill>
                  <a:srgbClr val="002060"/>
                </a:solidFill>
              </a:rPr>
              <a:t>‘&gt;’ ou GT (maior)</a:t>
            </a:r>
          </a:p>
          <a:p>
            <a:r>
              <a:rPr lang="pt-BR" sz="1100" dirty="0">
                <a:solidFill>
                  <a:srgbClr val="002060"/>
                </a:solidFill>
              </a:rPr>
              <a:t>‘&lt;‘ ou LT (menor)</a:t>
            </a:r>
          </a:p>
        </p:txBody>
      </p:sp>
      <p:sp>
        <p:nvSpPr>
          <p:cNvPr id="16" name="AutoShape 29"/>
          <p:cNvSpPr>
            <a:spLocks noChangeArrowheads="1"/>
          </p:cNvSpPr>
          <p:nvPr/>
        </p:nvSpPr>
        <p:spPr bwMode="auto">
          <a:xfrm>
            <a:off x="5082808" y="5667756"/>
            <a:ext cx="6456421" cy="679883"/>
          </a:xfrm>
          <a:prstGeom prst="wedgeRoundRectCallout">
            <a:avLst>
              <a:gd name="adj1" fmla="val -58828"/>
              <a:gd name="adj2" fmla="val -21388"/>
              <a:gd name="adj3" fmla="val 16667"/>
            </a:avLst>
          </a:prstGeom>
          <a:gradFill flip="none" rotWithShape="1">
            <a:gsLst>
              <a:gs pos="0">
                <a:srgbClr val="FFFFB3"/>
              </a:gs>
              <a:gs pos="38000">
                <a:srgbClr val="FCFACC"/>
              </a:gs>
              <a:gs pos="100000">
                <a:srgbClr val="F0FFD9"/>
              </a:gs>
            </a:gsLst>
            <a:lin ang="16200000" scaled="1"/>
            <a:tileRect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 Esta expressão sempre retornará um resultado falso.</a:t>
            </a:r>
          </a:p>
          <a:p>
            <a:pPr lvl="1"/>
            <a:endParaRPr lang="pt-BR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pt-B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 </a:t>
            </a:r>
            <a:r>
              <a:rPr lang="pt-BR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Sempre será executado</a:t>
            </a:r>
            <a:r>
              <a:rPr lang="pt-B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(pois, o retorno estará entre 0 a 4095).  </a:t>
            </a:r>
          </a:p>
          <a:p>
            <a:pPr lvl="1"/>
            <a:endParaRPr lang="pt-BR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24663" y="1489398"/>
            <a:ext cx="11537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1 – Controle de Execução na “JCL” – Parâmetro </a:t>
            </a:r>
            <a:r>
              <a:rPr lang="pt-BR" sz="2000" b="1" dirty="0" err="1"/>
              <a:t>Cond</a:t>
            </a:r>
            <a:r>
              <a:rPr lang="pt-BR" sz="2000" b="1" dirty="0"/>
              <a:t> – execução condicional         </a:t>
            </a:r>
            <a:r>
              <a:rPr lang="pt-BR" sz="1600" i="1" dirty="0"/>
              <a:t>(continuação) </a:t>
            </a:r>
          </a:p>
        </p:txBody>
      </p:sp>
    </p:spTree>
    <p:extLst>
      <p:ext uri="{BB962C8B-B14F-4D97-AF65-F5344CB8AC3E}">
        <p14:creationId xmlns:p14="http://schemas.microsoft.com/office/powerpoint/2010/main" val="282204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3" grpId="0" animBg="1"/>
      <p:bldP spid="2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ixaDeTexto 26"/>
          <p:cNvSpPr txBox="1"/>
          <p:nvPr/>
        </p:nvSpPr>
        <p:spPr>
          <a:xfrm>
            <a:off x="292903" y="2166991"/>
            <a:ext cx="11331435" cy="4616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//S004008  EXEC PGM=IEFBR14,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COND=(0,LE) </a:t>
            </a:r>
          </a:p>
          <a:p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//SYSPRINT     DD      SYSOUT=*</a:t>
            </a:r>
          </a:p>
          <a:p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//SYSOUT       DD      SYSOUT=*</a:t>
            </a:r>
            <a:endParaRPr lang="pt-B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//S005008  EXEC PGM=IEFBR14,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COND=(0,NE,S004008)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S004008.RC = 0 THEN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pt-BR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//S006008  EXEC PGM=IEFBR14</a:t>
            </a:r>
            <a:endParaRPr lang="pt-B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</p:txBody>
      </p:sp>
      <p:sp>
        <p:nvSpPr>
          <p:cNvPr id="89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4843492" y="3300212"/>
            <a:ext cx="6680940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sz="12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4116494" y="2946759"/>
            <a:ext cx="4067468" cy="1320243"/>
          </a:xfrm>
          <a:prstGeom prst="wedgeRoundRectCallout">
            <a:avLst>
              <a:gd name="adj1" fmla="val -42456"/>
              <a:gd name="adj2" fmla="val -87474"/>
              <a:gd name="adj3" fmla="val 16667"/>
            </a:avLst>
          </a:prstGeom>
          <a:gradFill flip="none" rotWithShape="1">
            <a:gsLst>
              <a:gs pos="0">
                <a:srgbClr val="FFFFB3"/>
              </a:gs>
              <a:gs pos="38000">
                <a:srgbClr val="FCFACC"/>
              </a:gs>
              <a:gs pos="100000">
                <a:srgbClr val="F0FFD9"/>
              </a:gs>
            </a:gsLst>
            <a:lin ang="16200000" scaled="1"/>
            <a:tileRect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28600" lvl="1" indent="-228600">
              <a:buAutoNum type="arabicPeriod"/>
            </a:pPr>
            <a:r>
              <a:rPr lang="pt-B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Esta expressão sempre retornará um resultado verdadeiro (retorno estará entre 0 a 4095).  </a:t>
            </a:r>
          </a:p>
          <a:p>
            <a:pPr lvl="1"/>
            <a:endParaRPr lang="pt-BR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pt-B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 </a:t>
            </a:r>
            <a:r>
              <a:rPr lang="pt-BR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pt-B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 seja, não executará.</a:t>
            </a:r>
          </a:p>
          <a:p>
            <a:pPr lvl="1"/>
            <a:endParaRPr lang="pt-BR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pt-BR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pt-BR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pt-BR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7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12181" y="3858774"/>
            <a:ext cx="1560966" cy="103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 Explicativo em Nuvem 17"/>
          <p:cNvSpPr/>
          <p:nvPr/>
        </p:nvSpPr>
        <p:spPr>
          <a:xfrm>
            <a:off x="8908869" y="2325188"/>
            <a:ext cx="2774053" cy="1356205"/>
          </a:xfrm>
          <a:prstGeom prst="cloudCallout">
            <a:avLst>
              <a:gd name="adj1" fmla="val -6584"/>
              <a:gd name="adj2" fmla="val 75061"/>
            </a:avLst>
          </a:prstGeom>
          <a:ln cap="rnd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rgbClr val="002060"/>
                </a:solidFill>
              </a:rPr>
              <a:t>Os operadores são:</a:t>
            </a:r>
          </a:p>
          <a:p>
            <a:r>
              <a:rPr lang="pt-BR" sz="1050" dirty="0">
                <a:solidFill>
                  <a:srgbClr val="002060"/>
                </a:solidFill>
              </a:rPr>
              <a:t>‘=‘   ou EQ (igual)</a:t>
            </a:r>
          </a:p>
          <a:p>
            <a:r>
              <a:rPr lang="pt-BR" sz="1050" dirty="0">
                <a:solidFill>
                  <a:srgbClr val="002060"/>
                </a:solidFill>
              </a:rPr>
              <a:t>‘¬=‘ ou NE (diferente)</a:t>
            </a:r>
          </a:p>
          <a:p>
            <a:r>
              <a:rPr lang="pt-BR" sz="1050" dirty="0">
                <a:solidFill>
                  <a:srgbClr val="002060"/>
                </a:solidFill>
              </a:rPr>
              <a:t>‘&gt;=‘ ou GE (maior ou igual)</a:t>
            </a:r>
          </a:p>
          <a:p>
            <a:r>
              <a:rPr lang="pt-BR" sz="1050" dirty="0">
                <a:solidFill>
                  <a:srgbClr val="002060"/>
                </a:solidFill>
              </a:rPr>
              <a:t>‘&lt;=‘ ou LE (menor ou igual)</a:t>
            </a:r>
          </a:p>
          <a:p>
            <a:r>
              <a:rPr lang="pt-BR" sz="1050" dirty="0">
                <a:solidFill>
                  <a:srgbClr val="002060"/>
                </a:solidFill>
              </a:rPr>
              <a:t>‘&gt;’ ou GT (maior)</a:t>
            </a:r>
          </a:p>
          <a:p>
            <a:r>
              <a:rPr lang="pt-BR" sz="1050" dirty="0">
                <a:solidFill>
                  <a:srgbClr val="002060"/>
                </a:solidFill>
              </a:rPr>
              <a:t>‘&lt;‘ ou LT (menor)</a:t>
            </a:r>
          </a:p>
        </p:txBody>
      </p:sp>
      <p:sp>
        <p:nvSpPr>
          <p:cNvPr id="19" name="AutoShape 29"/>
          <p:cNvSpPr>
            <a:spLocks noChangeArrowheads="1"/>
          </p:cNvSpPr>
          <p:nvPr/>
        </p:nvSpPr>
        <p:spPr bwMode="auto">
          <a:xfrm>
            <a:off x="5630092" y="5220454"/>
            <a:ext cx="6052832" cy="331260"/>
          </a:xfrm>
          <a:prstGeom prst="wedgeRoundRectCallout">
            <a:avLst>
              <a:gd name="adj1" fmla="val -55591"/>
              <a:gd name="adj2" fmla="val -145637"/>
              <a:gd name="adj3" fmla="val 16667"/>
            </a:avLst>
          </a:prstGeom>
          <a:gradFill flip="none" rotWithShape="1">
            <a:gsLst>
              <a:gs pos="0">
                <a:srgbClr val="FFFFB3"/>
              </a:gs>
              <a:gs pos="38000">
                <a:srgbClr val="FCFACC"/>
              </a:gs>
              <a:gs pos="100000">
                <a:srgbClr val="F0FFD9"/>
              </a:gs>
            </a:gsLst>
            <a:lin ang="16200000" scaled="1"/>
            <a:tileRect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Considerando que o </a:t>
            </a:r>
            <a:r>
              <a:rPr lang="pt-BR" sz="1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pt-B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S004008 “</a:t>
            </a:r>
            <a:r>
              <a:rPr lang="pt-BR" sz="1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flushou</a:t>
            </a:r>
            <a:r>
              <a:rPr lang="pt-B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”, </a:t>
            </a:r>
            <a:r>
              <a:rPr lang="pt-BR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este </a:t>
            </a:r>
            <a:r>
              <a:rPr lang="pt-BR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pt-BR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executará</a:t>
            </a:r>
            <a:r>
              <a:rPr lang="pt-B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</p:txBody>
      </p:sp>
      <p:sp>
        <p:nvSpPr>
          <p:cNvPr id="20" name="AutoShape 29"/>
          <p:cNvSpPr>
            <a:spLocks noChangeArrowheads="1"/>
          </p:cNvSpPr>
          <p:nvPr/>
        </p:nvSpPr>
        <p:spPr bwMode="auto">
          <a:xfrm>
            <a:off x="3929063" y="5878861"/>
            <a:ext cx="7753859" cy="678692"/>
          </a:xfrm>
          <a:prstGeom prst="wedgeRoundRectCallout">
            <a:avLst>
              <a:gd name="adj1" fmla="val -61085"/>
              <a:gd name="adj2" fmla="val -31418"/>
              <a:gd name="adj3" fmla="val 16667"/>
            </a:avLst>
          </a:prstGeom>
          <a:gradFill flip="none" rotWithShape="1">
            <a:gsLst>
              <a:gs pos="0">
                <a:srgbClr val="FFFFB3"/>
              </a:gs>
              <a:gs pos="38000">
                <a:srgbClr val="FCFACC"/>
              </a:gs>
              <a:gs pos="100000">
                <a:srgbClr val="F0FFD9"/>
              </a:gs>
            </a:gsLst>
            <a:lin ang="16200000" scaled="1"/>
            <a:tileRect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28600" indent="-228600">
              <a:buAutoNum type="arabicPeriod"/>
            </a:pPr>
            <a:r>
              <a:rPr lang="pt-B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Considerando que o </a:t>
            </a:r>
            <a:r>
              <a:rPr lang="pt-BR" sz="1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pt-B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S004008 “</a:t>
            </a:r>
            <a:r>
              <a:rPr lang="pt-BR" sz="1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flushou</a:t>
            </a:r>
            <a:r>
              <a:rPr lang="pt-B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”; então </a:t>
            </a:r>
            <a:r>
              <a:rPr lang="pt-BR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 </a:t>
            </a:r>
            <a:r>
              <a:rPr lang="pt-BR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pt-BR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S006008 não executará</a:t>
            </a:r>
            <a:r>
              <a:rPr lang="pt-B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228600" indent="-228600">
              <a:buAutoNum type="arabicPeriod"/>
            </a:pPr>
            <a:endParaRPr lang="pt-BR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8600" indent="-228600">
              <a:buFont typeface="Arial"/>
              <a:buAutoNum type="arabicPeriod"/>
            </a:pPr>
            <a:r>
              <a:rPr lang="pt-B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 o retorno do </a:t>
            </a:r>
            <a:r>
              <a:rPr lang="pt-BR" sz="1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pt-B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S004008 fosse 0; então o </a:t>
            </a:r>
            <a:r>
              <a:rPr lang="pt-BR" sz="1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pt-B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S006008 seria executado.</a:t>
            </a:r>
          </a:p>
          <a:p>
            <a:pPr marL="228600" indent="-228600">
              <a:buAutoNum type="arabicPeriod"/>
            </a:pPr>
            <a:endParaRPr lang="pt-BR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24663" y="1489398"/>
            <a:ext cx="11537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1 – Controle de Execução na “JCL” – Parâmetro </a:t>
            </a:r>
            <a:r>
              <a:rPr lang="pt-BR" sz="2000" b="1" dirty="0" err="1"/>
              <a:t>Cond</a:t>
            </a:r>
            <a:r>
              <a:rPr lang="pt-BR" sz="2000" b="1" dirty="0"/>
              <a:t> – execução condicional         </a:t>
            </a:r>
            <a:r>
              <a:rPr lang="pt-BR" sz="1600" i="1" dirty="0"/>
              <a:t>(continuação) </a:t>
            </a:r>
          </a:p>
        </p:txBody>
      </p:sp>
    </p:spTree>
    <p:extLst>
      <p:ext uri="{BB962C8B-B14F-4D97-AF65-F5344CB8AC3E}">
        <p14:creationId xmlns:p14="http://schemas.microsoft.com/office/powerpoint/2010/main" val="135539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ixaDeTexto 26"/>
          <p:cNvSpPr txBox="1"/>
          <p:nvPr/>
        </p:nvSpPr>
        <p:spPr>
          <a:xfrm>
            <a:off x="292903" y="2166991"/>
            <a:ext cx="11331435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pt-BR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(ABEND | RC &gt; 0) THEN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//S007008  EXEC PGM=ICEGENER</a:t>
            </a:r>
            <a:endParaRPr lang="pt-BR" i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//SYSIN    DD DUMMY</a:t>
            </a:r>
          </a:p>
          <a:p>
            <a:r>
              <a:rPr lang="pt-BR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//SYSUT1   DD DSN=ISHC.P.A01.MENSAGEM.ERRO,DISP=SHR</a:t>
            </a:r>
          </a:p>
          <a:p>
            <a:r>
              <a:rPr lang="pt-BR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//SYSUT2   DD SYSOUT=A,DEST=(ESF8,PTXT)</a:t>
            </a:r>
          </a:p>
          <a:p>
            <a:r>
              <a:rPr lang="pt-BR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pt-BR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S008008  EXEC PGM=IEFBR14,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COND=((0,NE,S006008),(0,NE,S007008))</a:t>
            </a:r>
            <a:endParaRPr lang="pt-B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//SYSPRINT     DD      SYSOUT=*</a:t>
            </a:r>
          </a:p>
          <a:p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//SYSOUT       DD      SYSOUT=*</a:t>
            </a:r>
            <a:endParaRPr lang="pt-B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</a:p>
        </p:txBody>
      </p:sp>
      <p:sp>
        <p:nvSpPr>
          <p:cNvPr id="12" name="AutoShape 29"/>
          <p:cNvSpPr>
            <a:spLocks noChangeArrowheads="1"/>
          </p:cNvSpPr>
          <p:nvPr/>
        </p:nvSpPr>
        <p:spPr bwMode="auto">
          <a:xfrm>
            <a:off x="4131536" y="4060738"/>
            <a:ext cx="4429454" cy="532779"/>
          </a:xfrm>
          <a:prstGeom prst="wedgeRoundRectCallout">
            <a:avLst>
              <a:gd name="adj1" fmla="val -67936"/>
              <a:gd name="adj2" fmla="val -335997"/>
              <a:gd name="adj3" fmla="val 16667"/>
            </a:avLst>
          </a:prstGeom>
          <a:gradFill flip="none" rotWithShape="1">
            <a:gsLst>
              <a:gs pos="0">
                <a:srgbClr val="FFFFB3"/>
              </a:gs>
              <a:gs pos="38000">
                <a:srgbClr val="FCFACC"/>
              </a:gs>
              <a:gs pos="100000">
                <a:srgbClr val="F0FFD9"/>
              </a:gs>
            </a:gsLst>
            <a:lin ang="16200000" scaled="1"/>
            <a:tileRect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1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Será executado em caso de erro, independente se for de “</a:t>
            </a:r>
            <a:r>
              <a:rPr lang="pt-BR" sz="12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abend</a:t>
            </a:r>
            <a:r>
              <a:rPr lang="pt-BR" sz="1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 ou cancelamento programado.</a:t>
            </a:r>
          </a:p>
          <a:p>
            <a:pPr lvl="1"/>
            <a:endParaRPr lang="pt-BR" sz="12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pt-BR" sz="12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pt-BR" sz="12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4843492" y="3300212"/>
            <a:ext cx="6680940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sz="12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AutoShape 29"/>
          <p:cNvSpPr>
            <a:spLocks noChangeArrowheads="1"/>
          </p:cNvSpPr>
          <p:nvPr/>
        </p:nvSpPr>
        <p:spPr bwMode="auto">
          <a:xfrm>
            <a:off x="6753496" y="5972078"/>
            <a:ext cx="4870841" cy="509591"/>
          </a:xfrm>
          <a:prstGeom prst="wedgeRoundRectCallout">
            <a:avLst>
              <a:gd name="adj1" fmla="val -41914"/>
              <a:gd name="adj2" fmla="val -169007"/>
              <a:gd name="adj3" fmla="val 16667"/>
            </a:avLst>
          </a:prstGeom>
          <a:gradFill flip="none" rotWithShape="1">
            <a:gsLst>
              <a:gs pos="0">
                <a:srgbClr val="FFFFB3"/>
              </a:gs>
              <a:gs pos="38000">
                <a:srgbClr val="FCFACC"/>
              </a:gs>
              <a:gs pos="100000">
                <a:srgbClr val="F0FFD9"/>
              </a:gs>
            </a:gsLst>
            <a:lin ang="16200000" scaled="1"/>
            <a:tileRect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1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Será executado se o retorno do </a:t>
            </a:r>
            <a:r>
              <a:rPr lang="pt-BR" sz="12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pt-BR" sz="1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S006008 = 0 e         </a:t>
            </a:r>
          </a:p>
          <a:p>
            <a:r>
              <a:rPr lang="pt-BR" sz="1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o retorno do </a:t>
            </a:r>
            <a:r>
              <a:rPr lang="pt-BR" sz="12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pt-BR" sz="1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S007008 = 0 </a:t>
            </a:r>
          </a:p>
          <a:p>
            <a:pPr lvl="1"/>
            <a:endParaRPr lang="pt-BR" sz="12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pt-BR" sz="12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pt-BR" sz="12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7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12181" y="3924089"/>
            <a:ext cx="1560966" cy="103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 Explicativo em Nuvem 17"/>
          <p:cNvSpPr/>
          <p:nvPr/>
        </p:nvSpPr>
        <p:spPr>
          <a:xfrm>
            <a:off x="8908869" y="2390503"/>
            <a:ext cx="2774053" cy="1356205"/>
          </a:xfrm>
          <a:prstGeom prst="cloudCallout">
            <a:avLst>
              <a:gd name="adj1" fmla="val -6584"/>
              <a:gd name="adj2" fmla="val 75061"/>
            </a:avLst>
          </a:prstGeom>
          <a:ln cap="rnd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rgbClr val="002060"/>
                </a:solidFill>
              </a:rPr>
              <a:t>Os operadores são:</a:t>
            </a:r>
          </a:p>
          <a:p>
            <a:r>
              <a:rPr lang="pt-BR" sz="1050" dirty="0">
                <a:solidFill>
                  <a:srgbClr val="002060"/>
                </a:solidFill>
              </a:rPr>
              <a:t>‘=‘   ou EQ (igual)</a:t>
            </a:r>
          </a:p>
          <a:p>
            <a:r>
              <a:rPr lang="pt-BR" sz="1050" dirty="0">
                <a:solidFill>
                  <a:srgbClr val="002060"/>
                </a:solidFill>
              </a:rPr>
              <a:t>‘¬=‘ ou NE (diferente)</a:t>
            </a:r>
          </a:p>
          <a:p>
            <a:r>
              <a:rPr lang="pt-BR" sz="1050" dirty="0">
                <a:solidFill>
                  <a:srgbClr val="002060"/>
                </a:solidFill>
              </a:rPr>
              <a:t>‘&gt;=‘ ou GE (maior ou igual)</a:t>
            </a:r>
          </a:p>
          <a:p>
            <a:r>
              <a:rPr lang="pt-BR" sz="1050" dirty="0">
                <a:solidFill>
                  <a:srgbClr val="002060"/>
                </a:solidFill>
              </a:rPr>
              <a:t>‘&lt;=‘ ou LE (menor ou igual)</a:t>
            </a:r>
          </a:p>
          <a:p>
            <a:r>
              <a:rPr lang="pt-BR" sz="1050" dirty="0">
                <a:solidFill>
                  <a:srgbClr val="002060"/>
                </a:solidFill>
              </a:rPr>
              <a:t>‘&gt;’ ou GT (maior)</a:t>
            </a:r>
          </a:p>
          <a:p>
            <a:r>
              <a:rPr lang="pt-BR" sz="1050" dirty="0">
                <a:solidFill>
                  <a:srgbClr val="002060"/>
                </a:solidFill>
              </a:rPr>
              <a:t>‘&lt;‘ ou LT (menor)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24663" y="1489398"/>
            <a:ext cx="11537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1 – Controle de Execução na “JCL” – Parâmetro </a:t>
            </a:r>
            <a:r>
              <a:rPr lang="pt-BR" sz="2000" b="1" dirty="0" err="1"/>
              <a:t>Cond</a:t>
            </a:r>
            <a:r>
              <a:rPr lang="pt-BR" sz="2000" b="1" dirty="0"/>
              <a:t> – execução condicional         </a:t>
            </a:r>
            <a:r>
              <a:rPr lang="pt-BR" sz="1600" i="1" dirty="0"/>
              <a:t>(continuação) </a:t>
            </a:r>
          </a:p>
        </p:txBody>
      </p:sp>
    </p:spTree>
    <p:extLst>
      <p:ext uri="{BB962C8B-B14F-4D97-AF65-F5344CB8AC3E}">
        <p14:creationId xmlns:p14="http://schemas.microsoft.com/office/powerpoint/2010/main" val="198748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  <p:bldP spid="14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1552"/>
              </p:ext>
            </p:extLst>
          </p:nvPr>
        </p:nvGraphicFramePr>
        <p:xfrm>
          <a:off x="196947" y="2063185"/>
          <a:ext cx="11618793" cy="4653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192120" imgH="3749400" progId="MS_ClipArt_Gallery.2">
                  <p:embed/>
                </p:oleObj>
              </mc:Choice>
              <mc:Fallback>
                <p:oleObj name="Clip" r:id="rId3" imgW="3192120" imgH="3749400" progId="MS_ClipArt_Gallery.2">
                  <p:embed/>
                  <p:pic>
                    <p:nvPicPr>
                      <p:cNvPr id="1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947" y="2063185"/>
                        <a:ext cx="11618793" cy="4653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590365" y="2156629"/>
            <a:ext cx="4188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Erros comuns na execução de um </a:t>
            </a:r>
            <a:r>
              <a:rPr lang="pt-BR" b="1" dirty="0" err="1"/>
              <a:t>job</a:t>
            </a:r>
            <a:endParaRPr lang="pt-BR" b="1" dirty="0"/>
          </a:p>
        </p:txBody>
      </p:sp>
      <p:sp>
        <p:nvSpPr>
          <p:cNvPr id="89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/>
          <p:cNvSpPr txBox="1"/>
          <p:nvPr/>
        </p:nvSpPr>
        <p:spPr>
          <a:xfrm>
            <a:off x="224663" y="1489398"/>
            <a:ext cx="11537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2 – Alguns “</a:t>
            </a:r>
            <a:r>
              <a:rPr lang="pt-BR" sz="2000" b="1" dirty="0" err="1"/>
              <a:t>Abends</a:t>
            </a:r>
            <a:r>
              <a:rPr lang="pt-BR" sz="2000" b="1" dirty="0"/>
              <a:t>” Comuns</a:t>
            </a:r>
            <a:endParaRPr lang="pt-BR" sz="2000" dirty="0"/>
          </a:p>
        </p:txBody>
      </p:sp>
      <p:sp>
        <p:nvSpPr>
          <p:cNvPr id="15" name="Google Shape;97;p1"/>
          <p:cNvSpPr/>
          <p:nvPr/>
        </p:nvSpPr>
        <p:spPr>
          <a:xfrm>
            <a:off x="1405409" y="2604444"/>
            <a:ext cx="380803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/>
            </a:pPr>
            <a:r>
              <a:rPr lang="pt-BR" sz="1200" dirty="0">
                <a:solidFill>
                  <a:schemeClr val="tx1"/>
                </a:solidFill>
              </a:rPr>
              <a:t>DATA SET NOT FOUND; </a:t>
            </a:r>
          </a:p>
        </p:txBody>
      </p:sp>
      <p:sp>
        <p:nvSpPr>
          <p:cNvPr id="16" name="Google Shape;97;p1"/>
          <p:cNvSpPr/>
          <p:nvPr/>
        </p:nvSpPr>
        <p:spPr>
          <a:xfrm>
            <a:off x="2616855" y="4910297"/>
            <a:ext cx="867447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 startAt="10"/>
            </a:pPr>
            <a:r>
              <a:rPr lang="pt-BR" sz="1200" dirty="0">
                <a:solidFill>
                  <a:schemeClr val="tx1"/>
                </a:solidFill>
              </a:rPr>
              <a:t> </a:t>
            </a:r>
            <a:r>
              <a:rPr lang="pt-BR" sz="1200" dirty="0" err="1">
                <a:solidFill>
                  <a:schemeClr val="tx1"/>
                </a:solidFill>
              </a:rPr>
              <a:t>Abend</a:t>
            </a:r>
            <a:r>
              <a:rPr lang="pt-BR" sz="1200" dirty="0">
                <a:solidFill>
                  <a:schemeClr val="tx1"/>
                </a:solidFill>
              </a:rPr>
              <a:t> 0C4 – proteção de armazenamento na tentativa de armazenar dados em memória não alocada para </a:t>
            </a:r>
            <a:r>
              <a:rPr lang="pt-BR" sz="1200" dirty="0">
                <a:solidFill>
                  <a:schemeClr val="bg2"/>
                </a:solidFill>
              </a:rPr>
              <a:t>seu uso;</a:t>
            </a:r>
          </a:p>
        </p:txBody>
      </p:sp>
      <p:sp>
        <p:nvSpPr>
          <p:cNvPr id="19" name="Google Shape;97;p1"/>
          <p:cNvSpPr/>
          <p:nvPr/>
        </p:nvSpPr>
        <p:spPr>
          <a:xfrm>
            <a:off x="3759309" y="2598075"/>
            <a:ext cx="283188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 startAt="2"/>
            </a:pPr>
            <a:r>
              <a:rPr lang="pt-BR" sz="1200" dirty="0">
                <a:solidFill>
                  <a:schemeClr val="tx1"/>
                </a:solidFill>
              </a:rPr>
              <a:t>DUPLICATE DATA SET NAME</a:t>
            </a:r>
            <a:r>
              <a:rPr lang="pt-BR" sz="1200" dirty="0">
                <a:solidFill>
                  <a:schemeClr val="bg2"/>
                </a:solidFill>
              </a:rPr>
              <a:t>;</a:t>
            </a:r>
          </a:p>
        </p:txBody>
      </p:sp>
      <p:sp>
        <p:nvSpPr>
          <p:cNvPr id="20" name="Google Shape;97;p1"/>
          <p:cNvSpPr/>
          <p:nvPr/>
        </p:nvSpPr>
        <p:spPr>
          <a:xfrm>
            <a:off x="2355377" y="3999529"/>
            <a:ext cx="82367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>
              <a:buFont typeface="+mj-lt"/>
              <a:buAutoNum type="romanLcPeriod" startAt="8"/>
            </a:pPr>
            <a:r>
              <a:rPr lang="pt-BR" sz="1200" dirty="0">
                <a:solidFill>
                  <a:schemeClr val="tx1"/>
                </a:solidFill>
              </a:rPr>
              <a:t> </a:t>
            </a:r>
            <a:r>
              <a:rPr lang="pt-BR" sz="1200" dirty="0" err="1">
                <a:solidFill>
                  <a:schemeClr val="tx1"/>
                </a:solidFill>
              </a:rPr>
              <a:t>Abend</a:t>
            </a:r>
            <a:r>
              <a:rPr lang="pt-BR" sz="1200" dirty="0">
                <a:solidFill>
                  <a:schemeClr val="tx1"/>
                </a:solidFill>
              </a:rPr>
              <a:t> B37 – IEC030I - há mais registros a serem gravados após a utilização da alocação primária e todas as alocações secundárias;</a:t>
            </a:r>
          </a:p>
        </p:txBody>
      </p:sp>
      <p:sp>
        <p:nvSpPr>
          <p:cNvPr id="11" name="Google Shape;97;p1"/>
          <p:cNvSpPr/>
          <p:nvPr/>
        </p:nvSpPr>
        <p:spPr>
          <a:xfrm>
            <a:off x="2606722" y="5488787"/>
            <a:ext cx="844796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 startAt="12"/>
            </a:pPr>
            <a:r>
              <a:rPr lang="pt-BR" sz="1200" dirty="0">
                <a:solidFill>
                  <a:schemeClr val="tx1"/>
                </a:solidFill>
              </a:rPr>
              <a:t> </a:t>
            </a:r>
            <a:r>
              <a:rPr lang="pt-BR" sz="1200" dirty="0" err="1">
                <a:solidFill>
                  <a:schemeClr val="tx1"/>
                </a:solidFill>
              </a:rPr>
              <a:t>Abend</a:t>
            </a:r>
            <a:r>
              <a:rPr lang="pt-BR" sz="1200" dirty="0">
                <a:solidFill>
                  <a:schemeClr val="tx1"/>
                </a:solidFill>
              </a:rPr>
              <a:t> 013 – IEC141I – O sistema não pode abrir um de seus </a:t>
            </a:r>
            <a:r>
              <a:rPr lang="pt-BR" sz="1200" dirty="0" err="1">
                <a:solidFill>
                  <a:schemeClr val="tx1"/>
                </a:solidFill>
              </a:rPr>
              <a:t>datasets</a:t>
            </a:r>
            <a:r>
              <a:rPr lang="pt-BR" sz="1200" dirty="0">
                <a:solidFill>
                  <a:schemeClr val="tx1"/>
                </a:solidFill>
              </a:rPr>
              <a:t> corretamente;</a:t>
            </a:r>
          </a:p>
        </p:txBody>
      </p:sp>
      <p:sp>
        <p:nvSpPr>
          <p:cNvPr id="12" name="Google Shape;97;p1"/>
          <p:cNvSpPr/>
          <p:nvPr/>
        </p:nvSpPr>
        <p:spPr>
          <a:xfrm>
            <a:off x="1574698" y="2867063"/>
            <a:ext cx="69319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 startAt="4"/>
            </a:pPr>
            <a:r>
              <a:rPr lang="pt-BR" sz="1200" dirty="0">
                <a:solidFill>
                  <a:schemeClr val="bg2"/>
                </a:solidFill>
              </a:rPr>
              <a:t> </a:t>
            </a:r>
            <a:r>
              <a:rPr lang="pt-BR" sz="1200" dirty="0" err="1">
                <a:solidFill>
                  <a:schemeClr val="tx1"/>
                </a:solidFill>
              </a:rPr>
              <a:t>Abend</a:t>
            </a:r>
            <a:r>
              <a:rPr lang="pt-BR" sz="1200" dirty="0">
                <a:solidFill>
                  <a:schemeClr val="tx1"/>
                </a:solidFill>
              </a:rPr>
              <a:t> 0C7  - DATA EXCEPTION – erro de exceção nos dados apurados;</a:t>
            </a:r>
          </a:p>
        </p:txBody>
      </p:sp>
      <p:sp>
        <p:nvSpPr>
          <p:cNvPr id="14" name="Google Shape;97;p1"/>
          <p:cNvSpPr/>
          <p:nvPr/>
        </p:nvSpPr>
        <p:spPr>
          <a:xfrm>
            <a:off x="1875645" y="3435206"/>
            <a:ext cx="562460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 startAt="6"/>
            </a:pPr>
            <a:r>
              <a:rPr lang="pt-BR" sz="1200" dirty="0">
                <a:solidFill>
                  <a:schemeClr val="tx1"/>
                </a:solidFill>
              </a:rPr>
              <a:t> </a:t>
            </a:r>
            <a:r>
              <a:rPr lang="pt-BR" sz="1200" dirty="0" err="1">
                <a:solidFill>
                  <a:schemeClr val="tx1"/>
                </a:solidFill>
              </a:rPr>
              <a:t>Abend</a:t>
            </a:r>
            <a:r>
              <a:rPr lang="pt-BR" sz="1200" dirty="0">
                <a:solidFill>
                  <a:schemeClr val="tx1"/>
                </a:solidFill>
              </a:rPr>
              <a:t> 222 – IEF301I – </a:t>
            </a:r>
            <a:r>
              <a:rPr lang="pt-BR" sz="1200" dirty="0" err="1">
                <a:solidFill>
                  <a:schemeClr val="tx1"/>
                </a:solidFill>
              </a:rPr>
              <a:t>job</a:t>
            </a:r>
            <a:r>
              <a:rPr lang="pt-BR" sz="1200" dirty="0">
                <a:solidFill>
                  <a:schemeClr val="tx1"/>
                </a:solidFill>
              </a:rPr>
              <a:t> cancelado pelo operador;</a:t>
            </a:r>
          </a:p>
        </p:txBody>
      </p:sp>
      <p:sp>
        <p:nvSpPr>
          <p:cNvPr id="17" name="Google Shape;97;p1"/>
          <p:cNvSpPr/>
          <p:nvPr/>
        </p:nvSpPr>
        <p:spPr>
          <a:xfrm>
            <a:off x="1651140" y="3150639"/>
            <a:ext cx="539173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 startAt="5"/>
            </a:pPr>
            <a:r>
              <a:rPr lang="pt-BR" sz="1200" dirty="0">
                <a:solidFill>
                  <a:schemeClr val="tx1"/>
                </a:solidFill>
              </a:rPr>
              <a:t> </a:t>
            </a:r>
            <a:r>
              <a:rPr lang="pt-BR" sz="1200" dirty="0" err="1">
                <a:solidFill>
                  <a:schemeClr val="tx1"/>
                </a:solidFill>
              </a:rPr>
              <a:t>Abend</a:t>
            </a:r>
            <a:r>
              <a:rPr lang="pt-BR" sz="1200" dirty="0">
                <a:solidFill>
                  <a:schemeClr val="tx1"/>
                </a:solidFill>
              </a:rPr>
              <a:t> 322 – </a:t>
            </a:r>
            <a:r>
              <a:rPr lang="pt-BR" sz="1200" dirty="0" err="1">
                <a:solidFill>
                  <a:schemeClr val="tx1"/>
                </a:solidFill>
              </a:rPr>
              <a:t>job</a:t>
            </a:r>
            <a:r>
              <a:rPr lang="pt-BR" sz="1200" dirty="0">
                <a:solidFill>
                  <a:schemeClr val="tx1"/>
                </a:solidFill>
              </a:rPr>
              <a:t> levou mais tempo que o especificado (timeout);</a:t>
            </a:r>
          </a:p>
        </p:txBody>
      </p:sp>
      <p:sp>
        <p:nvSpPr>
          <p:cNvPr id="18" name="Google Shape;97;p1"/>
          <p:cNvSpPr/>
          <p:nvPr/>
        </p:nvSpPr>
        <p:spPr>
          <a:xfrm>
            <a:off x="2620370" y="5187410"/>
            <a:ext cx="614500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 startAt="11"/>
            </a:pPr>
            <a:r>
              <a:rPr lang="pt-BR" sz="1200" dirty="0">
                <a:solidFill>
                  <a:schemeClr val="tx1"/>
                </a:solidFill>
              </a:rPr>
              <a:t> </a:t>
            </a:r>
            <a:r>
              <a:rPr lang="pt-BR" sz="1200" dirty="0" err="1">
                <a:solidFill>
                  <a:schemeClr val="tx1"/>
                </a:solidFill>
              </a:rPr>
              <a:t>Abend</a:t>
            </a:r>
            <a:r>
              <a:rPr lang="pt-BR" sz="1200" dirty="0">
                <a:solidFill>
                  <a:schemeClr val="tx1"/>
                </a:solidFill>
              </a:rPr>
              <a:t> 722 – </a:t>
            </a:r>
            <a:r>
              <a:rPr lang="pt-BR" sz="1200" dirty="0" err="1">
                <a:solidFill>
                  <a:schemeClr val="tx1"/>
                </a:solidFill>
              </a:rPr>
              <a:t>job</a:t>
            </a:r>
            <a:r>
              <a:rPr lang="pt-BR" sz="1200" dirty="0">
                <a:solidFill>
                  <a:schemeClr val="tx1"/>
                </a:solidFill>
              </a:rPr>
              <a:t> cancelado devido ao número de linhas excedido (</a:t>
            </a:r>
            <a:r>
              <a:rPr lang="pt-BR" sz="1200" dirty="0" err="1">
                <a:solidFill>
                  <a:schemeClr val="tx1"/>
                </a:solidFill>
              </a:rPr>
              <a:t>sysout</a:t>
            </a:r>
            <a:r>
              <a:rPr lang="pt-BR" sz="1200" dirty="0">
                <a:solidFill>
                  <a:schemeClr val="tx1"/>
                </a:solidFill>
              </a:rPr>
              <a:t>); </a:t>
            </a:r>
          </a:p>
        </p:txBody>
      </p:sp>
      <p:sp>
        <p:nvSpPr>
          <p:cNvPr id="21" name="Google Shape;97;p1"/>
          <p:cNvSpPr/>
          <p:nvPr/>
        </p:nvSpPr>
        <p:spPr>
          <a:xfrm>
            <a:off x="2178398" y="3726742"/>
            <a:ext cx="560082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 startAt="7"/>
            </a:pPr>
            <a:r>
              <a:rPr lang="pt-BR" sz="1200" dirty="0">
                <a:solidFill>
                  <a:schemeClr val="tx1"/>
                </a:solidFill>
              </a:rPr>
              <a:t> </a:t>
            </a:r>
            <a:r>
              <a:rPr lang="pt-BR" sz="1200" dirty="0" err="1">
                <a:solidFill>
                  <a:schemeClr val="tx1"/>
                </a:solidFill>
              </a:rPr>
              <a:t>Abend</a:t>
            </a:r>
            <a:r>
              <a:rPr lang="pt-BR" sz="1200" dirty="0">
                <a:solidFill>
                  <a:schemeClr val="tx1"/>
                </a:solidFill>
              </a:rPr>
              <a:t> 804 – </a:t>
            </a:r>
            <a:r>
              <a:rPr lang="pt-BR" sz="1200" dirty="0" err="1">
                <a:solidFill>
                  <a:schemeClr val="tx1"/>
                </a:solidFill>
              </a:rPr>
              <a:t>job</a:t>
            </a:r>
            <a:r>
              <a:rPr lang="pt-BR" sz="1200" dirty="0">
                <a:solidFill>
                  <a:schemeClr val="tx1"/>
                </a:solidFill>
              </a:rPr>
              <a:t> requer mais memória virtual que o disponível; </a:t>
            </a:r>
          </a:p>
        </p:txBody>
      </p:sp>
      <p:sp>
        <p:nvSpPr>
          <p:cNvPr id="22" name="Google Shape;97;p1"/>
          <p:cNvSpPr/>
          <p:nvPr/>
        </p:nvSpPr>
        <p:spPr>
          <a:xfrm>
            <a:off x="2616855" y="5782938"/>
            <a:ext cx="630557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 startAt="13"/>
            </a:pPr>
            <a:r>
              <a:rPr lang="pt-BR" sz="1200" dirty="0">
                <a:solidFill>
                  <a:schemeClr val="tx1"/>
                </a:solidFill>
              </a:rPr>
              <a:t> </a:t>
            </a:r>
            <a:r>
              <a:rPr lang="pt-BR" sz="1200" dirty="0" err="1">
                <a:solidFill>
                  <a:schemeClr val="tx1"/>
                </a:solidFill>
              </a:rPr>
              <a:t>Abend</a:t>
            </a:r>
            <a:r>
              <a:rPr lang="pt-BR" sz="1200" dirty="0">
                <a:solidFill>
                  <a:schemeClr val="tx1"/>
                </a:solidFill>
              </a:rPr>
              <a:t> 913 – IEC150I – RACF não permite ter acesso aos dados na tentativa de abertura de um </a:t>
            </a:r>
            <a:r>
              <a:rPr lang="pt-BR" sz="1200" dirty="0" err="1">
                <a:solidFill>
                  <a:schemeClr val="tx1"/>
                </a:solidFill>
              </a:rPr>
              <a:t>dataset</a:t>
            </a:r>
            <a:r>
              <a:rPr lang="pt-BR" sz="1200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23" name="Google Shape;97;p1"/>
          <p:cNvSpPr/>
          <p:nvPr/>
        </p:nvSpPr>
        <p:spPr>
          <a:xfrm>
            <a:off x="2526438" y="4462497"/>
            <a:ext cx="630557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 startAt="9"/>
            </a:pPr>
            <a:r>
              <a:rPr lang="pt-BR" sz="1200" dirty="0">
                <a:solidFill>
                  <a:schemeClr val="tx1"/>
                </a:solidFill>
              </a:rPr>
              <a:t> </a:t>
            </a:r>
            <a:r>
              <a:rPr lang="pt-BR" sz="1200" dirty="0" err="1">
                <a:solidFill>
                  <a:schemeClr val="tx1"/>
                </a:solidFill>
              </a:rPr>
              <a:t>Abend</a:t>
            </a:r>
            <a:r>
              <a:rPr lang="pt-BR" sz="1200" dirty="0">
                <a:solidFill>
                  <a:schemeClr val="tx1"/>
                </a:solidFill>
              </a:rPr>
              <a:t> D37 – IEC031I – todo o espaço primário de um </a:t>
            </a:r>
            <a:r>
              <a:rPr lang="pt-BR" sz="1200" dirty="0" err="1">
                <a:solidFill>
                  <a:schemeClr val="tx1"/>
                </a:solidFill>
              </a:rPr>
              <a:t>dataset</a:t>
            </a:r>
            <a:r>
              <a:rPr lang="pt-BR" sz="1200" dirty="0">
                <a:solidFill>
                  <a:schemeClr val="tx1"/>
                </a:solidFill>
              </a:rPr>
              <a:t> excedido e nenhum espaço secundário foi pedido.</a:t>
            </a:r>
          </a:p>
        </p:txBody>
      </p:sp>
      <p:sp>
        <p:nvSpPr>
          <p:cNvPr id="25" name="Google Shape;97;p1"/>
          <p:cNvSpPr/>
          <p:nvPr/>
        </p:nvSpPr>
        <p:spPr>
          <a:xfrm>
            <a:off x="6565127" y="2592412"/>
            <a:ext cx="2400859" cy="28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 startAt="3"/>
            </a:pPr>
            <a:r>
              <a:rPr lang="pt-BR" sz="1200" dirty="0">
                <a:solidFill>
                  <a:schemeClr val="tx1"/>
                </a:solidFill>
              </a:rPr>
              <a:t>NOT CATLGD 2</a:t>
            </a:r>
          </a:p>
        </p:txBody>
      </p:sp>
    </p:spTree>
    <p:extLst>
      <p:ext uri="{BB962C8B-B14F-4D97-AF65-F5344CB8AC3E}">
        <p14:creationId xmlns:p14="http://schemas.microsoft.com/office/powerpoint/2010/main" val="276059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11" grpId="0"/>
      <p:bldP spid="12" grpId="0"/>
      <p:bldP spid="14" grpId="0"/>
      <p:bldP spid="17" grpId="0"/>
      <p:bldP spid="18" grpId="0"/>
      <p:bldP spid="21" grpId="0"/>
      <p:bldP spid="22" grpId="0"/>
      <p:bldP spid="23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216038"/>
              </p:ext>
            </p:extLst>
          </p:nvPr>
        </p:nvGraphicFramePr>
        <p:xfrm>
          <a:off x="196947" y="2063185"/>
          <a:ext cx="11618793" cy="4653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192120" imgH="3749400" progId="MS_ClipArt_Gallery.2">
                  <p:embed/>
                </p:oleObj>
              </mc:Choice>
              <mc:Fallback>
                <p:oleObj name="Clip" r:id="rId3" imgW="3192120" imgH="3749400" progId="MS_ClipArt_Gallery.2">
                  <p:embed/>
                  <p:pic>
                    <p:nvPicPr>
                      <p:cNvPr id="3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947" y="2063185"/>
                        <a:ext cx="11618793" cy="4653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/>
          <p:cNvSpPr txBox="1"/>
          <p:nvPr/>
        </p:nvSpPr>
        <p:spPr>
          <a:xfrm>
            <a:off x="224663" y="1489398"/>
            <a:ext cx="11537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2 – Alguns “</a:t>
            </a:r>
            <a:r>
              <a:rPr lang="pt-BR" sz="2000" b="1" dirty="0" err="1"/>
              <a:t>Abends</a:t>
            </a:r>
            <a:r>
              <a:rPr lang="pt-BR" sz="2000" b="1" dirty="0"/>
              <a:t>” Comuns                                                                                   </a:t>
            </a:r>
            <a:r>
              <a:rPr lang="pt-BR" sz="1600" b="1" i="1" dirty="0"/>
              <a:t>(continuação)</a:t>
            </a:r>
            <a:endParaRPr lang="pt-BR" sz="1600" i="1" dirty="0"/>
          </a:p>
        </p:txBody>
      </p:sp>
      <p:sp>
        <p:nvSpPr>
          <p:cNvPr id="23" name="Google Shape;97;p1"/>
          <p:cNvSpPr/>
          <p:nvPr/>
        </p:nvSpPr>
        <p:spPr>
          <a:xfrm>
            <a:off x="2093497" y="2696516"/>
            <a:ext cx="6788164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fontAlgn="t"/>
            <a:r>
              <a:rPr lang="pt-BR" sz="1200" b="1" dirty="0">
                <a:solidFill>
                  <a:schemeClr val="tx1"/>
                </a:solidFill>
              </a:rPr>
              <a:t>Exemplo do </a:t>
            </a:r>
            <a:r>
              <a:rPr lang="pt-B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Abend</a:t>
            </a: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D37</a:t>
            </a:r>
            <a:r>
              <a:rPr lang="pt-BR" sz="1200" dirty="0">
                <a:solidFill>
                  <a:schemeClr val="tx1"/>
                </a:solidFill>
              </a:rPr>
              <a:t> – IEC031I – todo o espaço primário de um </a:t>
            </a:r>
            <a:r>
              <a:rPr lang="pt-BR" sz="1200" dirty="0" err="1">
                <a:solidFill>
                  <a:schemeClr val="tx1"/>
                </a:solidFill>
              </a:rPr>
              <a:t>dataset</a:t>
            </a:r>
            <a:r>
              <a:rPr lang="pt-BR" sz="1200" dirty="0">
                <a:solidFill>
                  <a:schemeClr val="tx1"/>
                </a:solidFill>
              </a:rPr>
              <a:t> excedido e nenhum espaço secundário foi pedido.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042" y="3297206"/>
            <a:ext cx="6029325" cy="2718587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>
            <a:off x="3759309" y="2959768"/>
            <a:ext cx="1173638" cy="1636295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3759309" y="2959767"/>
            <a:ext cx="2749775" cy="2057401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3759308" y="2959767"/>
            <a:ext cx="3551237" cy="1589754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43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1552"/>
              </p:ext>
            </p:extLst>
          </p:nvPr>
        </p:nvGraphicFramePr>
        <p:xfrm>
          <a:off x="196947" y="2063185"/>
          <a:ext cx="11618793" cy="4653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192120" imgH="3749400" progId="MS_ClipArt_Gallery.2">
                  <p:embed/>
                </p:oleObj>
              </mc:Choice>
              <mc:Fallback>
                <p:oleObj name="Clip" r:id="rId3" imgW="3192120" imgH="3749400" progId="MS_ClipArt_Gallery.2">
                  <p:embed/>
                  <p:pic>
                    <p:nvPicPr>
                      <p:cNvPr id="3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947" y="2063185"/>
                        <a:ext cx="11618793" cy="4653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/>
          <p:cNvSpPr txBox="1"/>
          <p:nvPr/>
        </p:nvSpPr>
        <p:spPr>
          <a:xfrm>
            <a:off x="224663" y="1489398"/>
            <a:ext cx="8967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3 – Como estabelecer o nível de detalhes das mensagens do “</a:t>
            </a:r>
            <a:r>
              <a:rPr lang="pt-BR" sz="2000" b="1" dirty="0" err="1"/>
              <a:t>Job</a:t>
            </a:r>
            <a:r>
              <a:rPr lang="pt-BR" sz="2000" b="1" dirty="0"/>
              <a:t>”</a:t>
            </a:r>
            <a:endParaRPr lang="pt-BR" sz="2000" dirty="0"/>
          </a:p>
        </p:txBody>
      </p:sp>
      <p:sp>
        <p:nvSpPr>
          <p:cNvPr id="24" name="Retângulo 23"/>
          <p:cNvSpPr/>
          <p:nvPr/>
        </p:nvSpPr>
        <p:spPr>
          <a:xfrm>
            <a:off x="2125459" y="2705654"/>
            <a:ext cx="5439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tx1"/>
                </a:solidFill>
              </a:rPr>
              <a:t>MSGLEVEL  </a:t>
            </a:r>
            <a:r>
              <a:rPr lang="pt-BR" dirty="0">
                <a:solidFill>
                  <a:schemeClr val="tx1"/>
                </a:solidFill>
              </a:rPr>
              <a:t>- indica quais as mensagens a serem impressas.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2606722" y="3402551"/>
            <a:ext cx="766495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jobname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JOB (</a:t>
            </a:r>
            <a:r>
              <a:rPr lang="pt-BR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account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),’</a:t>
            </a:r>
            <a:r>
              <a:rPr lang="pt-BR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’,</a:t>
            </a:r>
            <a:r>
              <a:rPr lang="pt-B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MSGLEVEL=(</a:t>
            </a:r>
            <a:r>
              <a:rPr lang="pt-BR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cmdX,msgY</a:t>
            </a:r>
            <a:r>
              <a:rPr lang="pt-B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pt-B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 comandos podem ser: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– Somente o cartão </a:t>
            </a:r>
            <a:r>
              <a:rPr lang="pt-BR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será impresso;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– </a:t>
            </a:r>
            <a:r>
              <a:rPr lang="pt-BR" u="sng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Todo o </a:t>
            </a:r>
            <a:r>
              <a:rPr lang="pt-BR" u="sng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jcl</a:t>
            </a:r>
            <a:r>
              <a:rPr lang="pt-BR" u="sng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será impresso, inclusive as </a:t>
            </a:r>
            <a:r>
              <a:rPr lang="pt-BR" u="sng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PROCs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– Apenas o </a:t>
            </a:r>
            <a:r>
              <a:rPr lang="pt-BR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jcl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 entrada será impresso (</a:t>
            </a:r>
            <a:r>
              <a:rPr lang="pt-BR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PROCs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não serão expandidas);</a:t>
            </a:r>
          </a:p>
          <a:p>
            <a:endParaRPr lang="pt-B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 mensagens podem ser: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– Imprime apenas as mensagens do JCL;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– Imprime as </a:t>
            </a:r>
            <a:r>
              <a:rPr lang="pt-BR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msgs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do sistema </a:t>
            </a:r>
            <a:r>
              <a:rPr lang="pt-BR" u="sng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mais as mensagens de alocação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29" name="AutoShape 29"/>
          <p:cNvSpPr>
            <a:spLocks noChangeArrowheads="1"/>
          </p:cNvSpPr>
          <p:nvPr/>
        </p:nvSpPr>
        <p:spPr bwMode="auto">
          <a:xfrm>
            <a:off x="8065168" y="3950917"/>
            <a:ext cx="2715127" cy="296230"/>
          </a:xfrm>
          <a:prstGeom prst="wedgeRoundRectCallout">
            <a:avLst>
              <a:gd name="adj1" fmla="val -53975"/>
              <a:gd name="adj2" fmla="val -136147"/>
              <a:gd name="adj3" fmla="val 16667"/>
            </a:avLst>
          </a:prstGeom>
          <a:gradFill flip="none" rotWithShape="1">
            <a:gsLst>
              <a:gs pos="0">
                <a:srgbClr val="FFFFB3"/>
              </a:gs>
              <a:gs pos="38000">
                <a:srgbClr val="FCFACC"/>
              </a:gs>
              <a:gs pos="100000">
                <a:srgbClr val="F0FFD9"/>
              </a:gs>
            </a:gsLst>
            <a:lin ang="16200000" scaled="1"/>
            <a:tileRect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1200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 DEFAULT é MSGLEVEL=(1,1)</a:t>
            </a:r>
          </a:p>
          <a:p>
            <a:endParaRPr lang="pt-BR" sz="1200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1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447078"/>
              </p:ext>
            </p:extLst>
          </p:nvPr>
        </p:nvGraphicFramePr>
        <p:xfrm>
          <a:off x="196947" y="2063185"/>
          <a:ext cx="11618793" cy="4653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192120" imgH="3749400" progId="MS_ClipArt_Gallery.2">
                  <p:embed/>
                </p:oleObj>
              </mc:Choice>
              <mc:Fallback>
                <p:oleObj name="Clip" r:id="rId3" imgW="3192120" imgH="3749400" progId="MS_ClipArt_Gallery.2">
                  <p:embed/>
                  <p:pic>
                    <p:nvPicPr>
                      <p:cNvPr id="3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947" y="2063185"/>
                        <a:ext cx="11618793" cy="4653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/>
          <p:cNvSpPr txBox="1"/>
          <p:nvPr/>
        </p:nvSpPr>
        <p:spPr>
          <a:xfrm>
            <a:off x="224663" y="1489398"/>
            <a:ext cx="8967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4 – Como definir a saída das mensagens de um “</a:t>
            </a:r>
            <a:r>
              <a:rPr lang="pt-BR" sz="2000" b="1" dirty="0" err="1"/>
              <a:t>job</a:t>
            </a:r>
            <a:r>
              <a:rPr lang="pt-BR" sz="2000" b="1" dirty="0"/>
              <a:t>”</a:t>
            </a:r>
            <a:endParaRPr lang="pt-BR" sz="2000" dirty="0"/>
          </a:p>
        </p:txBody>
      </p:sp>
      <p:sp>
        <p:nvSpPr>
          <p:cNvPr id="24" name="Retângulo 23"/>
          <p:cNvSpPr/>
          <p:nvPr/>
        </p:nvSpPr>
        <p:spPr>
          <a:xfrm>
            <a:off x="2161554" y="2635590"/>
            <a:ext cx="6753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tx1"/>
                </a:solidFill>
              </a:rPr>
              <a:t>MSGCLASS – </a:t>
            </a:r>
            <a:r>
              <a:rPr lang="pt-BR" dirty="0">
                <a:solidFill>
                  <a:schemeClr val="tx1"/>
                </a:solidFill>
              </a:rPr>
              <a:t>Determina onde a “SYSOUT” será impressa.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2606730" y="3371268"/>
            <a:ext cx="8510458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jobname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JOB (</a:t>
            </a:r>
            <a:r>
              <a:rPr lang="pt-BR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account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),’</a:t>
            </a:r>
            <a:r>
              <a:rPr lang="pt-BR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’,</a:t>
            </a:r>
            <a:r>
              <a:rPr lang="pt-B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MSGCLASS=R</a:t>
            </a:r>
          </a:p>
          <a:p>
            <a:endParaRPr lang="pt-B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Levando em consideração que o “CA-VIEW” é um repositório de “</a:t>
            </a:r>
            <a:r>
              <a:rPr lang="pt-BR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SYSOUT’s</a:t>
            </a:r>
            <a:r>
              <a:rPr lang="pt-BR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MSGCLASS=R – para submissão de </a:t>
            </a:r>
            <a:r>
              <a:rPr lang="pt-BR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pt-BR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direcionamento da “SYSOUT” no “CA-VIEW” de desenvolvimento.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MSGCLASS=B – para submissão de </a:t>
            </a:r>
            <a:r>
              <a:rPr lang="pt-BR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pt-BR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direcionamento da “SYSOUT” no “CA-VIEW” de produção.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606730" y="4613876"/>
            <a:ext cx="85104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MSGCLASS=Y – a “SYSOUT” vai somente para o “SPOOL”, ou seja, não vai para o “CA-VIEW” 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606730" y="4937396"/>
            <a:ext cx="85104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MSGCLASS=X – Esta classe é usada para emitir etiquetas dos concursos da PMMG</a:t>
            </a:r>
          </a:p>
          <a:p>
            <a:r>
              <a:rPr lang="pt-BR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outras etiquetas.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606730" y="5468397"/>
            <a:ext cx="85104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MSGCLASS=A – a saída vai para a impressora do cliente.</a:t>
            </a:r>
          </a:p>
        </p:txBody>
      </p:sp>
    </p:spTree>
    <p:extLst>
      <p:ext uri="{BB962C8B-B14F-4D97-AF65-F5344CB8AC3E}">
        <p14:creationId xmlns:p14="http://schemas.microsoft.com/office/powerpoint/2010/main" val="414802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/>
          <p:cNvSpPr txBox="1"/>
          <p:nvPr/>
        </p:nvSpPr>
        <p:spPr>
          <a:xfrm>
            <a:off x="224663" y="1489398"/>
            <a:ext cx="1126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4 – Como definir a saída das mensagens de um “</a:t>
            </a:r>
            <a:r>
              <a:rPr lang="pt-BR" sz="2000" b="1" dirty="0" err="1"/>
              <a:t>job</a:t>
            </a:r>
            <a:r>
              <a:rPr lang="pt-BR" sz="2000" b="1" dirty="0"/>
              <a:t>”                                            </a:t>
            </a:r>
            <a:r>
              <a:rPr lang="pt-BR" sz="1600" b="1" i="1" dirty="0"/>
              <a:t>(continuação)</a:t>
            </a:r>
            <a:endParaRPr lang="pt-BR" sz="1600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18" y="2159275"/>
            <a:ext cx="10140543" cy="438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97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/>
          <p:cNvSpPr txBox="1"/>
          <p:nvPr/>
        </p:nvSpPr>
        <p:spPr>
          <a:xfrm>
            <a:off x="224663" y="1489398"/>
            <a:ext cx="11537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5 – Alguns Cartões Relevantes – SYSOUT                                          </a:t>
            </a:r>
            <a:r>
              <a:rPr lang="pt-BR" sz="2000" b="1" i="1" dirty="0"/>
              <a:t>                             </a:t>
            </a:r>
            <a:endParaRPr lang="pt-BR" sz="1600" i="1" dirty="0"/>
          </a:p>
        </p:txBody>
      </p:sp>
      <p:graphicFrame>
        <p:nvGraphicFramePr>
          <p:cNvPr id="3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632254"/>
              </p:ext>
            </p:extLst>
          </p:nvPr>
        </p:nvGraphicFramePr>
        <p:xfrm>
          <a:off x="328311" y="2192358"/>
          <a:ext cx="11618793" cy="446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192120" imgH="3749400" progId="MS_ClipArt_Gallery.2">
                  <p:embed/>
                </p:oleObj>
              </mc:Choice>
              <mc:Fallback>
                <p:oleObj name="Clip" r:id="rId6" imgW="3192120" imgH="3749400" progId="MS_ClipArt_Gallery.2">
                  <p:embed/>
                  <p:pic>
                    <p:nvPicPr>
                      <p:cNvPr id="3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311" y="2192358"/>
                        <a:ext cx="11618793" cy="4469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/>
          <p:cNvSpPr/>
          <p:nvPr/>
        </p:nvSpPr>
        <p:spPr>
          <a:xfrm>
            <a:off x="2156924" y="2828129"/>
            <a:ext cx="718177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 fontAlgn="t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tx1"/>
                </a:solidFill>
              </a:rPr>
              <a:t>O “</a:t>
            </a:r>
            <a:r>
              <a:rPr lang="pt-BR" b="1" dirty="0" err="1">
                <a:solidFill>
                  <a:schemeClr val="tx1"/>
                </a:solidFill>
              </a:rPr>
              <a:t>DDname</a:t>
            </a:r>
            <a:r>
              <a:rPr lang="pt-BR" b="1" dirty="0">
                <a:solidFill>
                  <a:schemeClr val="tx1"/>
                </a:solidFill>
              </a:rPr>
              <a:t> SYSOUT” </a:t>
            </a:r>
            <a:r>
              <a:rPr lang="pt-BR" dirty="0">
                <a:solidFill>
                  <a:schemeClr val="tx1"/>
                </a:solidFill>
              </a:rPr>
              <a:t>– se refere ao resultado da execução de um </a:t>
            </a:r>
            <a:r>
              <a:rPr lang="pt-BR" dirty="0" err="1">
                <a:solidFill>
                  <a:schemeClr val="tx1"/>
                </a:solidFill>
              </a:rPr>
              <a:t>job</a:t>
            </a:r>
            <a:r>
              <a:rPr lang="pt-BR" dirty="0">
                <a:solidFill>
                  <a:schemeClr val="tx1"/>
                </a:solidFill>
              </a:rPr>
              <a:t>, ou seja, a</a:t>
            </a:r>
          </a:p>
          <a:p>
            <a:pPr fontAlgn="t"/>
            <a:r>
              <a:rPr lang="pt-BR" dirty="0">
                <a:solidFill>
                  <a:schemeClr val="tx1"/>
                </a:solidFill>
              </a:rPr>
              <a:t>exibição das instruções, visualização de código de status de arquivos, informações de </a:t>
            </a:r>
          </a:p>
          <a:p>
            <a:pPr fontAlgn="t"/>
            <a:r>
              <a:rPr lang="pt-BR" dirty="0">
                <a:solidFill>
                  <a:schemeClr val="tx1"/>
                </a:solidFill>
              </a:rPr>
              <a:t>código de “</a:t>
            </a:r>
            <a:r>
              <a:rPr lang="pt-BR" dirty="0" err="1">
                <a:solidFill>
                  <a:schemeClr val="tx1"/>
                </a:solidFill>
              </a:rPr>
              <a:t>abend</a:t>
            </a:r>
            <a:r>
              <a:rPr lang="pt-BR" dirty="0">
                <a:solidFill>
                  <a:schemeClr val="tx1"/>
                </a:solidFill>
              </a:rPr>
              <a:t>” do sistema, etc. 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2790484" y="3686844"/>
            <a:ext cx="759534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//S003005   EXEC </a:t>
            </a:r>
            <a:r>
              <a:rPr lang="pt-B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PGM=IKJEFT01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,COND=(0,NE)</a:t>
            </a:r>
          </a:p>
          <a:p>
            <a:r>
              <a:rPr lang="pt-BR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...</a:t>
            </a:r>
          </a:p>
          <a:p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//SYSOUT    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DD SYSOUT=*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//CMWKF01   DD DSN=&amp;&amp;DOCF,DISP=(OLD,PASS)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//CMPRT31   DD DSN=&amp;&amp;RELAT,DISP=(,PASS),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DCB=(RECFM=FB,LRECL=132),SPACE=(TRK,(10,1)),UNIT=WORKPROD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//SYSPRINT  DD SYSOUT=*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//SYSTSIN   DD DSN=PRODEMGE.PARMLIB(CFBAB011),DISP=SHR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//CMSYNIN   DD DSN=PRODEMGE.PARMLIB(CISHCH28),DISP=SHR</a:t>
            </a:r>
          </a:p>
        </p:txBody>
      </p:sp>
    </p:spTree>
    <p:extLst>
      <p:ext uri="{BB962C8B-B14F-4D97-AF65-F5344CB8AC3E}">
        <p14:creationId xmlns:p14="http://schemas.microsoft.com/office/powerpoint/2010/main" val="52651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983975"/>
              </p:ext>
            </p:extLst>
          </p:nvPr>
        </p:nvGraphicFramePr>
        <p:xfrm>
          <a:off x="328311" y="2192358"/>
          <a:ext cx="11618793" cy="446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192120" imgH="3749400" progId="MS_ClipArt_Gallery.2">
                  <p:embed/>
                </p:oleObj>
              </mc:Choice>
              <mc:Fallback>
                <p:oleObj name="Clip" r:id="rId3" imgW="3192120" imgH="3749400" progId="MS_ClipArt_Gallery.2">
                  <p:embed/>
                  <p:pic>
                    <p:nvPicPr>
                      <p:cNvPr id="3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311" y="2192358"/>
                        <a:ext cx="11618793" cy="4469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tângulo 18"/>
          <p:cNvSpPr/>
          <p:nvPr/>
        </p:nvSpPr>
        <p:spPr>
          <a:xfrm>
            <a:off x="2790484" y="3686844"/>
            <a:ext cx="759534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//S003005   EXEC </a:t>
            </a:r>
            <a:r>
              <a:rPr lang="pt-B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PGM=IKJEFT01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,COND=(0,NE)</a:t>
            </a:r>
          </a:p>
          <a:p>
            <a:r>
              <a:rPr lang="pt-BR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...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//SYSOUT    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DD 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SYSOUT=*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//CMWKF01   DD DSN=&amp;&amp;DOCF,DISP=(OLD,PASS)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//CMPRT31   DD DSN=&amp;&amp;RELAT,DISP=(,PASS),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DCB=(RECFM=FB,LRECL=132),SPACE=(TRK,(10,1)),UNIT=WORKPROD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//SYSPRINT  DD SYSOUT=*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//SYSTSIN   DD DSN=PRODEMGE.PARMLIB(CFBAB011),DISP=SHR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//CMSYNIN   DD DSN=PRODEMGE.PARMLIB(CISHCH28),DISP=SHR</a:t>
            </a:r>
          </a:p>
        </p:txBody>
      </p:sp>
      <p:sp>
        <p:nvSpPr>
          <p:cNvPr id="89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/>
          <p:cNvSpPr txBox="1"/>
          <p:nvPr/>
        </p:nvSpPr>
        <p:spPr>
          <a:xfrm>
            <a:off x="224663" y="1489398"/>
            <a:ext cx="11537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5 – Alguns Cartões Relevantes                                                                               </a:t>
            </a:r>
            <a:r>
              <a:rPr lang="pt-BR" sz="1600" b="1" i="1" dirty="0"/>
              <a:t> (continuação)</a:t>
            </a:r>
            <a:r>
              <a:rPr lang="pt-BR" sz="2000" b="1" dirty="0"/>
              <a:t>                                    </a:t>
            </a:r>
            <a:r>
              <a:rPr lang="pt-BR" sz="2000" b="1" i="1" dirty="0"/>
              <a:t>                             </a:t>
            </a:r>
            <a:endParaRPr lang="pt-BR" sz="1600" i="1" dirty="0"/>
          </a:p>
        </p:txBody>
      </p:sp>
      <p:sp>
        <p:nvSpPr>
          <p:cNvPr id="2" name="Retângulo 1"/>
          <p:cNvSpPr/>
          <p:nvPr/>
        </p:nvSpPr>
        <p:spPr>
          <a:xfrm>
            <a:off x="2156924" y="2828129"/>
            <a:ext cx="6939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 fontAlgn="t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tx1"/>
                </a:solidFill>
              </a:rPr>
              <a:t>O “parâmetro SYSOUT” </a:t>
            </a:r>
            <a:r>
              <a:rPr lang="pt-BR" dirty="0">
                <a:solidFill>
                  <a:schemeClr val="tx1"/>
                </a:solidFill>
              </a:rPr>
              <a:t>– identifica a classe de saída para as informações da </a:t>
            </a:r>
          </a:p>
          <a:p>
            <a:pPr fontAlgn="t"/>
            <a:r>
              <a:rPr lang="pt-BR" dirty="0">
                <a:solidFill>
                  <a:schemeClr val="tx1"/>
                </a:solidFill>
              </a:rPr>
              <a:t>execução de um </a:t>
            </a:r>
            <a:r>
              <a:rPr lang="pt-BR" dirty="0" err="1">
                <a:solidFill>
                  <a:schemeClr val="tx1"/>
                </a:solidFill>
              </a:rPr>
              <a:t>job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AutoShape 29"/>
          <p:cNvSpPr>
            <a:spLocks noChangeArrowheads="1"/>
          </p:cNvSpPr>
          <p:nvPr/>
        </p:nvSpPr>
        <p:spPr bwMode="auto">
          <a:xfrm>
            <a:off x="6340641" y="3704606"/>
            <a:ext cx="4126831" cy="509724"/>
          </a:xfrm>
          <a:prstGeom prst="wedgeRoundRectCallout">
            <a:avLst>
              <a:gd name="adj1" fmla="val -72885"/>
              <a:gd name="adj2" fmla="val 48661"/>
              <a:gd name="adj3" fmla="val 16667"/>
            </a:avLst>
          </a:prstGeom>
          <a:gradFill flip="none" rotWithShape="1">
            <a:gsLst>
              <a:gs pos="0">
                <a:srgbClr val="FFFFB3"/>
              </a:gs>
              <a:gs pos="38000">
                <a:srgbClr val="FCFACC"/>
              </a:gs>
              <a:gs pos="100000">
                <a:srgbClr val="F0FFD9"/>
              </a:gs>
            </a:gsLst>
            <a:lin ang="16200000" scaled="1"/>
            <a:tileRect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1200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Indica que a classe será a mesma informada no parâmetro MSGCLASS do cartão </a:t>
            </a:r>
            <a:r>
              <a:rPr lang="pt-BR" sz="1200" i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</a:t>
            </a:r>
            <a:endParaRPr lang="pt-BR" sz="1200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olagem Horizontal 14"/>
          <p:cNvSpPr/>
          <p:nvPr/>
        </p:nvSpPr>
        <p:spPr>
          <a:xfrm>
            <a:off x="2678915" y="4407335"/>
            <a:ext cx="5837240" cy="1162197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Algumas </a:t>
            </a:r>
            <a:r>
              <a:rPr lang="pt-BR" i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SYSOUTs</a:t>
            </a:r>
            <a:r>
              <a:rPr lang="pt-BR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são inerentes às impressoras:</a:t>
            </a:r>
          </a:p>
          <a:p>
            <a:r>
              <a:rPr lang="pt-BR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SYSOUT=0, impressora de impacto</a:t>
            </a:r>
          </a:p>
          <a:p>
            <a:r>
              <a:rPr lang="pt-BR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SYSOUT=8, impressora a laser </a:t>
            </a:r>
          </a:p>
          <a:p>
            <a:r>
              <a:rPr lang="pt-BR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SYSOUT=X, impressora de impacto (CRLV e etiquetas) </a:t>
            </a:r>
          </a:p>
        </p:txBody>
      </p:sp>
      <p:sp>
        <p:nvSpPr>
          <p:cNvPr id="16" name="Rolagem Horizontal 15"/>
          <p:cNvSpPr/>
          <p:nvPr/>
        </p:nvSpPr>
        <p:spPr>
          <a:xfrm>
            <a:off x="3131411" y="4920949"/>
            <a:ext cx="5452507" cy="71944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SYSOUT=Z – é usada p/direcionar as “saídas” somente para o SPOOL.</a:t>
            </a:r>
          </a:p>
          <a:p>
            <a:endParaRPr lang="pt-BR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Rolagem Horizontal 16"/>
          <p:cNvSpPr/>
          <p:nvPr/>
        </p:nvSpPr>
        <p:spPr>
          <a:xfrm>
            <a:off x="3399438" y="5050609"/>
            <a:ext cx="5345051" cy="97066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SYSOUT=G – a SYSOUT é descartada de imediato (muito útil quando se quer submeter muitos Jobs e não se deseja encher os repositórios).</a:t>
            </a:r>
          </a:p>
          <a:p>
            <a:endParaRPr lang="pt-BR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olagem Horizontal 17"/>
          <p:cNvSpPr/>
          <p:nvPr/>
        </p:nvSpPr>
        <p:spPr>
          <a:xfrm>
            <a:off x="3644537" y="5325947"/>
            <a:ext cx="5446357" cy="808631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SYSOUT=A,DEST=(ESF8,PTXT) – é uma SYSOUT com nome composto, onde ESF8 é o servidor de </a:t>
            </a:r>
            <a:r>
              <a:rPr lang="pt-BR" i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</a:t>
            </a:r>
            <a:r>
              <a:rPr lang="pt-BR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  <a:p>
            <a:endParaRPr lang="pt-BR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4" y="1852863"/>
            <a:ext cx="11042783" cy="4656221"/>
          </a:xfrm>
          <a:prstGeom prst="rect">
            <a:avLst/>
          </a:prstGeom>
        </p:spPr>
      </p:pic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97;p1"/>
          <p:cNvSpPr/>
          <p:nvPr/>
        </p:nvSpPr>
        <p:spPr>
          <a:xfrm>
            <a:off x="5213445" y="5337126"/>
            <a:ext cx="571056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2800" b="1" dirty="0"/>
              <a:t>Tutor – Cleber Alexandre de Oliveira</a:t>
            </a:r>
            <a:endParaRPr sz="2800" b="1" dirty="0"/>
          </a:p>
        </p:txBody>
      </p:sp>
      <p:sp>
        <p:nvSpPr>
          <p:cNvPr id="97" name="Google Shape;97;p1"/>
          <p:cNvSpPr/>
          <p:nvPr/>
        </p:nvSpPr>
        <p:spPr>
          <a:xfrm>
            <a:off x="519564" y="2104137"/>
            <a:ext cx="1095856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2800" b="1" dirty="0"/>
              <a:t>JCL intermediário</a:t>
            </a: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2707025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/>
          <p:cNvSpPr txBox="1"/>
          <p:nvPr/>
        </p:nvSpPr>
        <p:spPr>
          <a:xfrm>
            <a:off x="224663" y="1489398"/>
            <a:ext cx="11537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5 – Alguns Cartões Relevantes                                                                                  </a:t>
            </a:r>
            <a:r>
              <a:rPr lang="pt-BR" sz="1600" b="1" i="1" dirty="0"/>
              <a:t>(continuação)</a:t>
            </a:r>
            <a:r>
              <a:rPr lang="pt-BR" sz="2000" b="1" dirty="0"/>
              <a:t>                                         </a:t>
            </a:r>
            <a:r>
              <a:rPr lang="pt-BR" sz="2000" b="1" i="1" dirty="0"/>
              <a:t>                             </a:t>
            </a:r>
            <a:endParaRPr lang="pt-BR" sz="1600" i="1" dirty="0"/>
          </a:p>
        </p:txBody>
      </p:sp>
      <p:graphicFrame>
        <p:nvGraphicFramePr>
          <p:cNvPr id="3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141749"/>
              </p:ext>
            </p:extLst>
          </p:nvPr>
        </p:nvGraphicFramePr>
        <p:xfrm>
          <a:off x="328311" y="2192358"/>
          <a:ext cx="11618793" cy="446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192120" imgH="3749400" progId="MS_ClipArt_Gallery.2">
                  <p:embed/>
                </p:oleObj>
              </mc:Choice>
              <mc:Fallback>
                <p:oleObj name="Clip" r:id="rId6" imgW="3192120" imgH="3749400" progId="MS_ClipArt_Gallery.2">
                  <p:embed/>
                  <p:pic>
                    <p:nvPicPr>
                      <p:cNvPr id="3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311" y="2192358"/>
                        <a:ext cx="11618793" cy="4469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/>
          <p:cNvSpPr/>
          <p:nvPr/>
        </p:nvSpPr>
        <p:spPr>
          <a:xfrm>
            <a:off x="2076474" y="2845965"/>
            <a:ext cx="7438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pt-BR" dirty="0">
                <a:solidFill>
                  <a:schemeClr val="tx1"/>
                </a:solidFill>
              </a:rPr>
              <a:t>O parâmetro </a:t>
            </a:r>
            <a:r>
              <a:rPr lang="pt-BR" b="1" dirty="0">
                <a:solidFill>
                  <a:schemeClr val="tx1"/>
                </a:solidFill>
              </a:rPr>
              <a:t>SYSOUT</a:t>
            </a:r>
            <a:r>
              <a:rPr lang="pt-BR" dirty="0">
                <a:solidFill>
                  <a:schemeClr val="tx1"/>
                </a:solidFill>
              </a:rPr>
              <a:t> é imperativo, ou seja, o mesmo “</a:t>
            </a:r>
            <a:r>
              <a:rPr lang="pt-BR" u="sng" dirty="0" err="1">
                <a:solidFill>
                  <a:schemeClr val="tx1"/>
                </a:solidFill>
              </a:rPr>
              <a:t>overrida</a:t>
            </a:r>
            <a:r>
              <a:rPr lang="pt-BR" dirty="0">
                <a:solidFill>
                  <a:schemeClr val="tx1"/>
                </a:solidFill>
              </a:rPr>
              <a:t>” (sobrepõe) o MSGCLASS.</a:t>
            </a:r>
          </a:p>
          <a:p>
            <a:pPr fontAlgn="t"/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076474" y="3354287"/>
            <a:ext cx="43973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SYSOUT=* 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 usa o padrão (MSGCLASS);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395820" y="3736548"/>
            <a:ext cx="4504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SYSOUT=Z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vai somente para o SPOOL;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2752595" y="4089813"/>
            <a:ext cx="143981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SYSOUT=0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SYSOUT=8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SYSOUT=X </a:t>
            </a:r>
          </a:p>
        </p:txBody>
      </p:sp>
      <p:sp>
        <p:nvSpPr>
          <p:cNvPr id="3" name="Chave Direita 2"/>
          <p:cNvSpPr/>
          <p:nvPr/>
        </p:nvSpPr>
        <p:spPr>
          <a:xfrm>
            <a:off x="4138029" y="4174957"/>
            <a:ext cx="211944" cy="5608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4422165" y="4291037"/>
            <a:ext cx="2763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vão para as impressoras; 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3097300" y="4884790"/>
            <a:ext cx="6951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SYSOUT=A,DEST=(ESF8,PTXT) 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–&gt; destinado ao envio de e-mail;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SYSOUT=(A,INTRDR) 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–&gt; destinado ao </a:t>
            </a:r>
            <a:r>
              <a:rPr lang="pt-BR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Internal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Reader;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3641742" y="5521058"/>
            <a:ext cx="4447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SYSOUT=G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é descartada de imediato.</a:t>
            </a:r>
          </a:p>
        </p:txBody>
      </p:sp>
      <p:sp>
        <p:nvSpPr>
          <p:cNvPr id="24" name="AutoShape 29"/>
          <p:cNvSpPr>
            <a:spLocks noChangeArrowheads="1"/>
          </p:cNvSpPr>
          <p:nvPr/>
        </p:nvSpPr>
        <p:spPr bwMode="auto">
          <a:xfrm>
            <a:off x="7375471" y="3907660"/>
            <a:ext cx="1937084" cy="547733"/>
          </a:xfrm>
          <a:prstGeom prst="wedgeRoundRectCallout">
            <a:avLst>
              <a:gd name="adj1" fmla="val -110741"/>
              <a:gd name="adj2" fmla="val 143395"/>
              <a:gd name="adj3" fmla="val 16667"/>
            </a:avLst>
          </a:prstGeom>
          <a:gradFill flip="none" rotWithShape="1">
            <a:gsLst>
              <a:gs pos="0">
                <a:srgbClr val="FFFFB3"/>
              </a:gs>
              <a:gs pos="38000">
                <a:srgbClr val="FCFACC"/>
              </a:gs>
              <a:gs pos="100000">
                <a:srgbClr val="F0FFD9"/>
              </a:gs>
            </a:gsLst>
            <a:lin ang="16200000" scaled="1"/>
            <a:tileRect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1200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Outros parâmetros como: PPDF e SMTP.</a:t>
            </a:r>
          </a:p>
        </p:txBody>
      </p:sp>
    </p:spTree>
    <p:extLst>
      <p:ext uri="{BB962C8B-B14F-4D97-AF65-F5344CB8AC3E}">
        <p14:creationId xmlns:p14="http://schemas.microsoft.com/office/powerpoint/2010/main" val="402201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3" grpId="0" animBg="1"/>
      <p:bldP spid="21" grpId="0"/>
      <p:bldP spid="22" grpId="0"/>
      <p:bldP spid="23" grpId="0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/>
          <p:cNvSpPr txBox="1"/>
          <p:nvPr/>
        </p:nvSpPr>
        <p:spPr>
          <a:xfrm>
            <a:off x="224663" y="1489398"/>
            <a:ext cx="11537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5 – Alguns Cartões Relevantes - SYSPRINT                                     </a:t>
            </a:r>
            <a:r>
              <a:rPr lang="pt-BR" sz="2000" b="1" i="1" dirty="0"/>
              <a:t>                             </a:t>
            </a:r>
            <a:r>
              <a:rPr lang="pt-BR" sz="1600" b="1" i="1" dirty="0"/>
              <a:t>(continuação)</a:t>
            </a:r>
            <a:endParaRPr lang="pt-BR" sz="1600" i="1" dirty="0"/>
          </a:p>
        </p:txBody>
      </p:sp>
      <p:graphicFrame>
        <p:nvGraphicFramePr>
          <p:cNvPr id="3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267557"/>
              </p:ext>
            </p:extLst>
          </p:nvPr>
        </p:nvGraphicFramePr>
        <p:xfrm>
          <a:off x="328311" y="2204391"/>
          <a:ext cx="11618793" cy="446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192120" imgH="3749400" progId="MS_ClipArt_Gallery.2">
                  <p:embed/>
                </p:oleObj>
              </mc:Choice>
              <mc:Fallback>
                <p:oleObj name="Clip" r:id="rId6" imgW="3192120" imgH="3749400" progId="MS_ClipArt_Gallery.2">
                  <p:embed/>
                  <p:pic>
                    <p:nvPicPr>
                      <p:cNvPr id="3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311" y="2204391"/>
                        <a:ext cx="11618793" cy="4469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/>
          <p:cNvSpPr/>
          <p:nvPr/>
        </p:nvSpPr>
        <p:spPr>
          <a:xfrm>
            <a:off x="1688370" y="2814304"/>
            <a:ext cx="8030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tx1"/>
                </a:solidFill>
              </a:rPr>
              <a:t>SYSPRINT –</a:t>
            </a:r>
            <a:r>
              <a:rPr lang="pt-BR" dirty="0">
                <a:solidFill>
                  <a:schemeClr val="tx1"/>
                </a:solidFill>
              </a:rPr>
              <a:t> imprime as mensagens relativas ao trabalho executado (log, e relatório estatístico de processamento).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778452" y="3542465"/>
            <a:ext cx="7702750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//S004004  EXEC PGM=ICEGENER,COND=(0,NE)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//*------------------------------------------------------------------*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 SYSPRINT DD  SYSOUT=*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SYSPRINT  DD DSN=DES.ISHC.W.A01.MENSAGEM.SYSPRINT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,DISP=(,CATLG),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DCB=(RECFM=FB,LRECL=80),SPACE=(TRK,(1,1)),UNIT=WORKPROD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//SYSIN    DD  DUMMY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//SYSUT1   DD  DSN=ISHC.P.A01.CABECALH.EMAIL.ANEXO,DISP=SHR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DD  DSN=ISHC.W.A01.RELATORI.EMAIL.ANEXO,DISP=OLD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//SYSUT2   DD  SYSOUT=*</a:t>
            </a:r>
          </a:p>
        </p:txBody>
      </p:sp>
    </p:spTree>
    <p:extLst>
      <p:ext uri="{BB962C8B-B14F-4D97-AF65-F5344CB8AC3E}">
        <p14:creationId xmlns:p14="http://schemas.microsoft.com/office/powerpoint/2010/main" val="165319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/>
          <p:cNvSpPr txBox="1"/>
          <p:nvPr/>
        </p:nvSpPr>
        <p:spPr>
          <a:xfrm>
            <a:off x="224663" y="1489398"/>
            <a:ext cx="11537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5 – Alguns Cartões Relevantes - SYSPRINT                                     </a:t>
            </a:r>
            <a:r>
              <a:rPr lang="pt-BR" sz="2000" b="1" i="1" dirty="0"/>
              <a:t>                             </a:t>
            </a:r>
            <a:r>
              <a:rPr lang="pt-BR" sz="1600" b="1" i="1" dirty="0"/>
              <a:t>(continuação)</a:t>
            </a:r>
            <a:endParaRPr lang="pt-BR" sz="1600" i="1" dirty="0"/>
          </a:p>
        </p:txBody>
      </p:sp>
      <p:graphicFrame>
        <p:nvGraphicFramePr>
          <p:cNvPr id="3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997321"/>
              </p:ext>
            </p:extLst>
          </p:nvPr>
        </p:nvGraphicFramePr>
        <p:xfrm>
          <a:off x="328311" y="2204391"/>
          <a:ext cx="11618793" cy="446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192120" imgH="3749400" progId="MS_ClipArt_Gallery.2">
                  <p:embed/>
                </p:oleObj>
              </mc:Choice>
              <mc:Fallback>
                <p:oleObj name="Clip" r:id="rId6" imgW="3192120" imgH="3749400" progId="MS_ClipArt_Gallery.2">
                  <p:embed/>
                  <p:pic>
                    <p:nvPicPr>
                      <p:cNvPr id="3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311" y="2204391"/>
                        <a:ext cx="11618793" cy="4469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/>
          <p:cNvSpPr/>
          <p:nvPr/>
        </p:nvSpPr>
        <p:spPr>
          <a:xfrm>
            <a:off x="1688370" y="2814304"/>
            <a:ext cx="8030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pt-BR" dirty="0">
                <a:solidFill>
                  <a:schemeClr val="tx1"/>
                </a:solidFill>
              </a:rPr>
              <a:t>Segue abaixo o conteúdo da </a:t>
            </a:r>
            <a:r>
              <a:rPr lang="pt-BR" b="1" dirty="0">
                <a:solidFill>
                  <a:schemeClr val="tx1"/>
                </a:solidFill>
              </a:rPr>
              <a:t>SYSPRINT</a:t>
            </a:r>
            <a:r>
              <a:rPr lang="pt-BR" dirty="0">
                <a:solidFill>
                  <a:schemeClr val="tx1"/>
                </a:solidFill>
              </a:rPr>
              <a:t> no arquivo </a:t>
            </a:r>
            <a:r>
              <a:rPr lang="pt-BR" b="1" dirty="0">
                <a:solidFill>
                  <a:schemeClr val="tx1"/>
                </a:solidFill>
              </a:rPr>
              <a:t>DES.ISHC.W.A01.MENSAGEM.SYSPRINT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01" y="3275346"/>
            <a:ext cx="6145275" cy="269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32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/>
          <p:cNvSpPr txBox="1"/>
          <p:nvPr/>
        </p:nvSpPr>
        <p:spPr>
          <a:xfrm>
            <a:off x="224663" y="1489398"/>
            <a:ext cx="11537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5 – Alguns Cartões Relevantes – CMPRT31                                          </a:t>
            </a:r>
            <a:r>
              <a:rPr lang="pt-BR" sz="2000" b="1" i="1" dirty="0"/>
              <a:t>                           </a:t>
            </a:r>
            <a:r>
              <a:rPr lang="pt-BR" sz="1600" b="1" i="1" dirty="0"/>
              <a:t>(continuação)</a:t>
            </a:r>
            <a:endParaRPr lang="pt-BR" sz="1600" i="1" dirty="0"/>
          </a:p>
        </p:txBody>
      </p:sp>
      <p:graphicFrame>
        <p:nvGraphicFramePr>
          <p:cNvPr id="3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267557"/>
              </p:ext>
            </p:extLst>
          </p:nvPr>
        </p:nvGraphicFramePr>
        <p:xfrm>
          <a:off x="328311" y="2204391"/>
          <a:ext cx="11618793" cy="446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192120" imgH="3749400" progId="MS_ClipArt_Gallery.2">
                  <p:embed/>
                </p:oleObj>
              </mc:Choice>
              <mc:Fallback>
                <p:oleObj name="Clip" r:id="rId6" imgW="3192120" imgH="3749400" progId="MS_ClipArt_Gallery.2">
                  <p:embed/>
                  <p:pic>
                    <p:nvPicPr>
                      <p:cNvPr id="3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311" y="2204391"/>
                        <a:ext cx="11618793" cy="4469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/>
          <p:cNvSpPr/>
          <p:nvPr/>
        </p:nvSpPr>
        <p:spPr>
          <a:xfrm>
            <a:off x="1760561" y="2814304"/>
            <a:ext cx="8030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tx1"/>
                </a:solidFill>
              </a:rPr>
              <a:t>CMPRT31 –</a:t>
            </a:r>
            <a:r>
              <a:rPr lang="pt-BR" dirty="0">
                <a:solidFill>
                  <a:schemeClr val="tx1"/>
                </a:solidFill>
              </a:rPr>
              <a:t> usado quando se tem ‘WRITE’ ou ‘DISPLAY’.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778452" y="3542465"/>
            <a:ext cx="759534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//S003005   EXEC </a:t>
            </a:r>
            <a:r>
              <a:rPr lang="pt-B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PGM=IKJEFT01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,COND=(0,NE)</a:t>
            </a:r>
          </a:p>
          <a:p>
            <a:r>
              <a:rPr lang="pt-BR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...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//SYSOUT    DD SYSOUT=*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//CMWKF01   DD DSN=&amp;&amp;DOCF,DISP=(OLD,PASS)</a:t>
            </a:r>
          </a:p>
          <a:p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//CMPRT01   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DD DSN=&amp;&amp;RELAT,DISP=(,PASS),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DCB=(RECFM=FB,LRECL=132),SPACE=(TRK,(10,1)),UNIT=WORKPROD</a:t>
            </a:r>
          </a:p>
          <a:p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//CMPRT31   DD SYSOUT=*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//SYSTSIN   DD DSN=PRODEMGE.PARMLIB(CFBAB011),DISP=SHR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//CMSYNIN   DD DSN=PRODEMGE.PARMLIB(CISHCH28),DISP=SHR</a:t>
            </a:r>
          </a:p>
        </p:txBody>
      </p:sp>
      <p:sp>
        <p:nvSpPr>
          <p:cNvPr id="17" name="AutoShape 29"/>
          <p:cNvSpPr>
            <a:spLocks noChangeArrowheads="1"/>
          </p:cNvSpPr>
          <p:nvPr/>
        </p:nvSpPr>
        <p:spPr bwMode="auto">
          <a:xfrm>
            <a:off x="3878956" y="5651448"/>
            <a:ext cx="3291866" cy="314883"/>
          </a:xfrm>
          <a:prstGeom prst="wedgeRoundRectCallout">
            <a:avLst>
              <a:gd name="adj1" fmla="val -9517"/>
              <a:gd name="adj2" fmla="val -257189"/>
              <a:gd name="adj3" fmla="val 16667"/>
            </a:avLst>
          </a:prstGeom>
          <a:gradFill flip="none" rotWithShape="1">
            <a:gsLst>
              <a:gs pos="0">
                <a:srgbClr val="FFFFB3"/>
              </a:gs>
              <a:gs pos="38000">
                <a:srgbClr val="FCFACC"/>
              </a:gs>
              <a:gs pos="100000">
                <a:srgbClr val="F0FFD9"/>
              </a:gs>
            </a:gsLst>
            <a:lin ang="16200000" scaled="1"/>
            <a:tileRect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1200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Envia as mensagens para a SYSOUT</a:t>
            </a:r>
          </a:p>
        </p:txBody>
      </p:sp>
    </p:spTree>
    <p:extLst>
      <p:ext uri="{BB962C8B-B14F-4D97-AF65-F5344CB8AC3E}">
        <p14:creationId xmlns:p14="http://schemas.microsoft.com/office/powerpoint/2010/main" val="5872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/>
          <p:cNvSpPr txBox="1"/>
          <p:nvPr/>
        </p:nvSpPr>
        <p:spPr>
          <a:xfrm>
            <a:off x="224663" y="1489398"/>
            <a:ext cx="11537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5 – Alguns Cartões Relevantes - CMPRINT                                     </a:t>
            </a:r>
            <a:r>
              <a:rPr lang="pt-BR" sz="2000" b="1" i="1" dirty="0"/>
              <a:t>                             </a:t>
            </a:r>
            <a:r>
              <a:rPr lang="pt-BR" sz="1600" b="1" i="1" dirty="0"/>
              <a:t>(continuação)</a:t>
            </a:r>
            <a:endParaRPr lang="pt-BR" sz="1600" i="1" dirty="0"/>
          </a:p>
        </p:txBody>
      </p:sp>
      <p:graphicFrame>
        <p:nvGraphicFramePr>
          <p:cNvPr id="3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410199"/>
              </p:ext>
            </p:extLst>
          </p:nvPr>
        </p:nvGraphicFramePr>
        <p:xfrm>
          <a:off x="328311" y="2216423"/>
          <a:ext cx="11618793" cy="446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192120" imgH="3749400" progId="MS_ClipArt_Gallery.2">
                  <p:embed/>
                </p:oleObj>
              </mc:Choice>
              <mc:Fallback>
                <p:oleObj name="Clip" r:id="rId6" imgW="3192120" imgH="3749400" progId="MS_ClipArt_Gallery.2">
                  <p:embed/>
                  <p:pic>
                    <p:nvPicPr>
                      <p:cNvPr id="3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311" y="2216423"/>
                        <a:ext cx="11618793" cy="4469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/>
          <p:cNvSpPr/>
          <p:nvPr/>
        </p:nvSpPr>
        <p:spPr>
          <a:xfrm>
            <a:off x="1760561" y="2814304"/>
            <a:ext cx="7764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tx1"/>
                </a:solidFill>
              </a:rPr>
              <a:t>CMPRINT –</a:t>
            </a:r>
            <a:r>
              <a:rPr lang="pt-BR" dirty="0">
                <a:solidFill>
                  <a:schemeClr val="tx1"/>
                </a:solidFill>
              </a:rPr>
              <a:t>  os comandos “NATURAL” do “</a:t>
            </a:r>
            <a:r>
              <a:rPr lang="pt-BR" dirty="0" err="1">
                <a:solidFill>
                  <a:schemeClr val="tx1"/>
                </a:solidFill>
              </a:rPr>
              <a:t>DDname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u="sng" dirty="0">
                <a:solidFill>
                  <a:schemeClr val="tx1"/>
                </a:solidFill>
              </a:rPr>
              <a:t>CMSYNIN”</a:t>
            </a:r>
            <a:r>
              <a:rPr lang="pt-BR" dirty="0">
                <a:solidFill>
                  <a:schemeClr val="tx1"/>
                </a:solidFill>
              </a:rPr>
              <a:t> e os dados “INPUT” do </a:t>
            </a:r>
            <a:r>
              <a:rPr lang="pt-BR" u="sng" dirty="0">
                <a:solidFill>
                  <a:schemeClr val="tx1"/>
                </a:solidFill>
              </a:rPr>
              <a:t>“CMOBJIN”</a:t>
            </a:r>
            <a:r>
              <a:rPr lang="pt-BR" dirty="0">
                <a:solidFill>
                  <a:schemeClr val="tx1"/>
                </a:solidFill>
              </a:rPr>
              <a:t> são gravados no “CMPRINT”, conforme exemplo abaixo.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595" y="4637949"/>
            <a:ext cx="4412700" cy="1883167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2783246" y="3423410"/>
            <a:ext cx="7380547" cy="246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//S003005   EXEC </a:t>
            </a:r>
            <a:r>
              <a:rPr lang="pt-B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PGM=IKJEFT01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,COND=(0,NE)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...</a:t>
            </a:r>
          </a:p>
          <a:p>
            <a:r>
              <a:rPr lang="pt-B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//CMPRINT   DD DSN=ISHC.W.A01.MENSAGEM.CMPRINT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,DISP=(,CATLG),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DCB=(RECFM=FB,LRECL=80),SPACE=(TRK,(1,1)),UNIT=WORKPROD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//SYSTSIN   DD DSN=PRODEMGE.PARMLIB(CGDRDDES),DISP=SHR</a:t>
            </a:r>
          </a:p>
          <a:p>
            <a:r>
              <a:rPr lang="pt-B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//CMOBJIN   DD DUMMY</a:t>
            </a:r>
          </a:p>
          <a:p>
            <a:r>
              <a:rPr lang="pt-B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//CMSYNIN   DD *</a:t>
            </a:r>
          </a:p>
          <a:p>
            <a:r>
              <a:rPr lang="es-E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LOGON GDRD</a:t>
            </a:r>
          </a:p>
          <a:p>
            <a:r>
              <a:rPr lang="es-E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NFCAEELB </a:t>
            </a:r>
          </a:p>
          <a:p>
            <a:r>
              <a:rPr lang="es-E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FIN</a:t>
            </a:r>
          </a:p>
          <a:p>
            <a:r>
              <a:rPr lang="pt-B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5213449" y="4050584"/>
            <a:ext cx="1074496" cy="61946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ve Esquerda 11"/>
          <p:cNvSpPr/>
          <p:nvPr/>
        </p:nvSpPr>
        <p:spPr>
          <a:xfrm>
            <a:off x="2693765" y="4525332"/>
            <a:ext cx="124267" cy="4331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3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/>
          <p:cNvSpPr txBox="1"/>
          <p:nvPr/>
        </p:nvSpPr>
        <p:spPr>
          <a:xfrm>
            <a:off x="224663" y="1489398"/>
            <a:ext cx="11537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5 – Alguns Cartões Relevantes – CMSYNIN                                                                   </a:t>
            </a:r>
            <a:r>
              <a:rPr lang="pt-BR" sz="1600" b="1" i="1" dirty="0"/>
              <a:t>(continuação)</a:t>
            </a:r>
            <a:endParaRPr lang="pt-BR" sz="1600" i="1" dirty="0"/>
          </a:p>
        </p:txBody>
      </p:sp>
      <p:graphicFrame>
        <p:nvGraphicFramePr>
          <p:cNvPr id="3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267557"/>
              </p:ext>
            </p:extLst>
          </p:nvPr>
        </p:nvGraphicFramePr>
        <p:xfrm>
          <a:off x="328311" y="2204391"/>
          <a:ext cx="11618793" cy="446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192120" imgH="3749400" progId="MS_ClipArt_Gallery.2">
                  <p:embed/>
                </p:oleObj>
              </mc:Choice>
              <mc:Fallback>
                <p:oleObj name="Clip" r:id="rId6" imgW="3192120" imgH="3749400" progId="MS_ClipArt_Gallery.2">
                  <p:embed/>
                  <p:pic>
                    <p:nvPicPr>
                      <p:cNvPr id="3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311" y="2204391"/>
                        <a:ext cx="11618793" cy="4469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/>
          <p:cNvSpPr/>
          <p:nvPr/>
        </p:nvSpPr>
        <p:spPr>
          <a:xfrm>
            <a:off x="2055074" y="2814304"/>
            <a:ext cx="8138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 fontAlgn="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tx1"/>
                </a:solidFill>
              </a:rPr>
              <a:t>CMSYNIN </a:t>
            </a:r>
            <a:r>
              <a:rPr lang="pt-BR" dirty="0">
                <a:solidFill>
                  <a:schemeClr val="tx1"/>
                </a:solidFill>
              </a:rPr>
              <a:t>– usado p/ passagem dos parâmetros da chamada de um </a:t>
            </a:r>
            <a:r>
              <a:rPr lang="pt-BR" dirty="0" err="1">
                <a:solidFill>
                  <a:schemeClr val="tx1"/>
                </a:solidFill>
              </a:rPr>
              <a:t>prog</a:t>
            </a:r>
            <a:r>
              <a:rPr lang="pt-BR" dirty="0">
                <a:solidFill>
                  <a:schemeClr val="tx1"/>
                </a:solidFill>
              </a:rPr>
              <a:t>. natural com DB2.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778452" y="3542465"/>
            <a:ext cx="7595349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//S003005   EXEC </a:t>
            </a:r>
            <a:r>
              <a:rPr lang="pt-B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PGM=IKJEFT01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,COND=(0,NE)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...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//CMWKF01   DD DSN=&amp;&amp;DOCF,DISP=(OLD,PASS)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//CMPRT31   DD DSN=&amp;&amp;RELAT,DISP=(,PASS),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DCB=(RECFM=FB,LRECL=132),SPACE=(TRK,(10,1)),UNIT=WORKPROD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//SYSTSIN   DD DSN=PRODEMGE.PARMLIB(CFBAB011),DISP=SHR</a:t>
            </a:r>
          </a:p>
          <a:p>
            <a:r>
              <a:rPr lang="pt-B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//*CMSYNIN   DD DSN=PRODEMGE.PARMLIB(CISHCH28),DISP=SHR</a:t>
            </a:r>
          </a:p>
          <a:p>
            <a:r>
              <a:rPr lang="pt-B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//CMSYNIN   DD *</a:t>
            </a:r>
          </a:p>
          <a:p>
            <a:r>
              <a:rPr lang="es-E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LOGON ISHC</a:t>
            </a:r>
          </a:p>
          <a:p>
            <a:r>
              <a:rPr lang="es-E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NISHCH28 </a:t>
            </a:r>
          </a:p>
          <a:p>
            <a:r>
              <a:rPr lang="es-E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FIN</a:t>
            </a:r>
          </a:p>
          <a:p>
            <a:r>
              <a:rPr lang="pt-B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</a:p>
        </p:txBody>
      </p:sp>
      <p:sp>
        <p:nvSpPr>
          <p:cNvPr id="27" name="AutoShape 29"/>
          <p:cNvSpPr>
            <a:spLocks noChangeArrowheads="1"/>
          </p:cNvSpPr>
          <p:nvPr/>
        </p:nvSpPr>
        <p:spPr bwMode="auto">
          <a:xfrm>
            <a:off x="4379495" y="5267226"/>
            <a:ext cx="4733465" cy="688405"/>
          </a:xfrm>
          <a:prstGeom prst="wedgeRoundRectCallout">
            <a:avLst>
              <a:gd name="adj1" fmla="val -75263"/>
              <a:gd name="adj2" fmla="val -93958"/>
              <a:gd name="adj3" fmla="val 16667"/>
            </a:avLst>
          </a:prstGeom>
          <a:gradFill flip="none" rotWithShape="1">
            <a:gsLst>
              <a:gs pos="0">
                <a:srgbClr val="FFFFB3"/>
              </a:gs>
              <a:gs pos="38000">
                <a:srgbClr val="FCFACC"/>
              </a:gs>
              <a:gs pos="100000">
                <a:srgbClr val="F0FFD9"/>
              </a:gs>
            </a:gsLst>
            <a:lin ang="16200000" scaled="1"/>
            <a:tileRect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Observações:</a:t>
            </a:r>
          </a:p>
          <a:p>
            <a:r>
              <a:rPr lang="pt-BR" sz="1200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1 - Asteriscos gera uma linha de comentário.</a:t>
            </a:r>
          </a:p>
          <a:p>
            <a:r>
              <a:rPr lang="pt-BR" sz="1200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– O </a:t>
            </a:r>
            <a:r>
              <a:rPr lang="pt-BR" sz="1200" i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DDanme</a:t>
            </a:r>
            <a:r>
              <a:rPr lang="pt-BR" sz="1200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CMSYNIN é usado com o PGM IKJEFT01.</a:t>
            </a:r>
          </a:p>
        </p:txBody>
      </p:sp>
    </p:spTree>
    <p:extLst>
      <p:ext uri="{BB962C8B-B14F-4D97-AF65-F5344CB8AC3E}">
        <p14:creationId xmlns:p14="http://schemas.microsoft.com/office/powerpoint/2010/main" val="293629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/>
          <p:cNvSpPr txBox="1"/>
          <p:nvPr/>
        </p:nvSpPr>
        <p:spPr>
          <a:xfrm>
            <a:off x="224663" y="1489398"/>
            <a:ext cx="11537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5 – Alguns Cartões Relevantes – SYSTSIN                                                                    </a:t>
            </a:r>
            <a:r>
              <a:rPr lang="pt-BR" sz="1600" b="1" i="1" dirty="0"/>
              <a:t>(continuação)</a:t>
            </a:r>
            <a:endParaRPr lang="pt-BR" sz="1600" i="1" dirty="0"/>
          </a:p>
        </p:txBody>
      </p:sp>
      <p:graphicFrame>
        <p:nvGraphicFramePr>
          <p:cNvPr id="3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267557"/>
              </p:ext>
            </p:extLst>
          </p:nvPr>
        </p:nvGraphicFramePr>
        <p:xfrm>
          <a:off x="328311" y="2204391"/>
          <a:ext cx="11618793" cy="446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192120" imgH="3749400" progId="MS_ClipArt_Gallery.2">
                  <p:embed/>
                </p:oleObj>
              </mc:Choice>
              <mc:Fallback>
                <p:oleObj name="Clip" r:id="rId6" imgW="3192120" imgH="3749400" progId="MS_ClipArt_Gallery.2">
                  <p:embed/>
                  <p:pic>
                    <p:nvPicPr>
                      <p:cNvPr id="3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311" y="2204391"/>
                        <a:ext cx="11618793" cy="4469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/>
          <p:cNvSpPr/>
          <p:nvPr/>
        </p:nvSpPr>
        <p:spPr>
          <a:xfrm>
            <a:off x="1422557" y="2812084"/>
            <a:ext cx="831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fontAlgn="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tx1"/>
                </a:solidFill>
              </a:rPr>
              <a:t>SYSTSIN </a:t>
            </a:r>
            <a:r>
              <a:rPr lang="pt-BR" dirty="0">
                <a:solidFill>
                  <a:schemeClr val="tx1"/>
                </a:solidFill>
              </a:rPr>
              <a:t>– usado para alocação do Banco DB2 e p/definir o ambiente de execução do programa.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778452" y="3542465"/>
            <a:ext cx="6091732" cy="246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//S003005   EXEC </a:t>
            </a:r>
            <a:r>
              <a:rPr lang="pt-B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PGM=IKJEFT01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,COND=(0,NE)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...</a:t>
            </a:r>
          </a:p>
          <a:p>
            <a:r>
              <a:rPr lang="pt-B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//*SYSTSIN   DD DSN=PRODEMGE.PARMLIB(CFBAB011),DISP=SHR</a:t>
            </a:r>
          </a:p>
          <a:p>
            <a:r>
              <a:rPr lang="pt-B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//SYSTSIN   DD *</a:t>
            </a:r>
          </a:p>
          <a:p>
            <a:r>
              <a:rPr lang="pt-B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DSN SYSTEM(GP2P)</a:t>
            </a:r>
            <a:endParaRPr lang="pt-BR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RUN PROGRAM(NATBATPR) PLAN(PLFBAB01) –</a:t>
            </a:r>
            <a:endParaRPr lang="pt-BR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LIB('PRODEMGE.MVS.ADALOAD') –</a:t>
            </a:r>
            <a:endParaRPr lang="pt-BR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PARM('SYS=B011')</a:t>
            </a:r>
            <a:endParaRPr lang="pt-BR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END</a:t>
            </a:r>
            <a:r>
              <a:rPr lang="pt-BR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t-B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//CMSYNIN   DD DSN=PRODEMGE.PARMLIB(CISHCH28),DISP=SHR</a:t>
            </a:r>
          </a:p>
        </p:txBody>
      </p:sp>
      <p:sp>
        <p:nvSpPr>
          <p:cNvPr id="27" name="AutoShape 29"/>
          <p:cNvSpPr>
            <a:spLocks noChangeArrowheads="1"/>
          </p:cNvSpPr>
          <p:nvPr/>
        </p:nvSpPr>
        <p:spPr bwMode="auto">
          <a:xfrm>
            <a:off x="5824318" y="5119881"/>
            <a:ext cx="2931103" cy="306362"/>
          </a:xfrm>
          <a:prstGeom prst="wedgeRoundRectCallout">
            <a:avLst>
              <a:gd name="adj1" fmla="val -82295"/>
              <a:gd name="adj2" fmla="val -35975"/>
              <a:gd name="adj3" fmla="val 16667"/>
            </a:avLst>
          </a:prstGeom>
          <a:gradFill flip="none" rotWithShape="1">
            <a:gsLst>
              <a:gs pos="0">
                <a:srgbClr val="FFFFB3"/>
              </a:gs>
              <a:gs pos="38000">
                <a:srgbClr val="FCFACC"/>
              </a:gs>
              <a:gs pos="100000">
                <a:srgbClr val="F0FFD9"/>
              </a:gs>
            </a:gsLst>
            <a:lin ang="16200000" scaled="1"/>
            <a:tileRect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1200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“B011” = ambiente de produção</a:t>
            </a:r>
          </a:p>
        </p:txBody>
      </p:sp>
      <p:sp>
        <p:nvSpPr>
          <p:cNvPr id="14" name="AutoShape 29"/>
          <p:cNvSpPr>
            <a:spLocks noChangeArrowheads="1"/>
          </p:cNvSpPr>
          <p:nvPr/>
        </p:nvSpPr>
        <p:spPr bwMode="auto">
          <a:xfrm>
            <a:off x="5824318" y="4273916"/>
            <a:ext cx="2931103" cy="306362"/>
          </a:xfrm>
          <a:prstGeom prst="wedgeRoundRectCallout">
            <a:avLst>
              <a:gd name="adj1" fmla="val -87221"/>
              <a:gd name="adj2" fmla="val 38643"/>
              <a:gd name="adj3" fmla="val 16667"/>
            </a:avLst>
          </a:prstGeom>
          <a:gradFill flip="none" rotWithShape="1">
            <a:gsLst>
              <a:gs pos="0">
                <a:srgbClr val="FFFFB3"/>
              </a:gs>
              <a:gs pos="38000">
                <a:srgbClr val="FCFACC"/>
              </a:gs>
              <a:gs pos="100000">
                <a:srgbClr val="F0FFD9"/>
              </a:gs>
            </a:gsLst>
            <a:lin ang="16200000" scaled="1"/>
            <a:tileRect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1200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“GP2P” = banco de produção</a:t>
            </a:r>
          </a:p>
        </p:txBody>
      </p:sp>
    </p:spTree>
    <p:extLst>
      <p:ext uri="{BB962C8B-B14F-4D97-AF65-F5344CB8AC3E}">
        <p14:creationId xmlns:p14="http://schemas.microsoft.com/office/powerpoint/2010/main" val="386711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/>
          <p:cNvSpPr txBox="1"/>
          <p:nvPr/>
        </p:nvSpPr>
        <p:spPr>
          <a:xfrm>
            <a:off x="224663" y="1489398"/>
            <a:ext cx="11537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5 – Alguns Cartões Relevantes – CMOBJIN                                          </a:t>
            </a:r>
            <a:r>
              <a:rPr lang="pt-BR" sz="2000" b="1" i="1" dirty="0"/>
              <a:t>                           </a:t>
            </a:r>
            <a:r>
              <a:rPr lang="pt-BR" sz="1600" b="1" i="1" dirty="0"/>
              <a:t>(continuação)</a:t>
            </a:r>
            <a:endParaRPr lang="pt-BR" sz="1600" i="1" dirty="0"/>
          </a:p>
        </p:txBody>
      </p:sp>
      <p:graphicFrame>
        <p:nvGraphicFramePr>
          <p:cNvPr id="3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267557"/>
              </p:ext>
            </p:extLst>
          </p:nvPr>
        </p:nvGraphicFramePr>
        <p:xfrm>
          <a:off x="328311" y="2204391"/>
          <a:ext cx="11618793" cy="446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192120" imgH="3749400" progId="MS_ClipArt_Gallery.2">
                  <p:embed/>
                </p:oleObj>
              </mc:Choice>
              <mc:Fallback>
                <p:oleObj name="Clip" r:id="rId6" imgW="3192120" imgH="3749400" progId="MS_ClipArt_Gallery.2">
                  <p:embed/>
                  <p:pic>
                    <p:nvPicPr>
                      <p:cNvPr id="3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311" y="2204391"/>
                        <a:ext cx="11618793" cy="4469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/>
          <p:cNvSpPr/>
          <p:nvPr/>
        </p:nvSpPr>
        <p:spPr>
          <a:xfrm>
            <a:off x="1760561" y="2814304"/>
            <a:ext cx="8030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tx1"/>
                </a:solidFill>
              </a:rPr>
              <a:t>CMOBJIN –</a:t>
            </a:r>
            <a:r>
              <a:rPr lang="pt-BR" dirty="0">
                <a:solidFill>
                  <a:schemeClr val="tx1"/>
                </a:solidFill>
              </a:rPr>
              <a:t> recebe os parâmetros via instrução “INPUT” do natural.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778452" y="3542465"/>
            <a:ext cx="7595349" cy="246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//S003005   EXEC </a:t>
            </a:r>
            <a:r>
              <a:rPr lang="pt-B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PGM=IKJEFT01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,COND=(0,NE)</a:t>
            </a:r>
          </a:p>
          <a:p>
            <a:r>
              <a:rPr lang="pt-BR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...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//SYSOUT    DD SYSOUT=*</a:t>
            </a:r>
          </a:p>
          <a:p>
            <a:r>
              <a:rPr lang="pt-B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//CMOBJIN   DD *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&amp;ANO&amp;MES.&amp;TIPO</a:t>
            </a:r>
            <a:endParaRPr lang="pt-BR" b="1" dirty="0">
              <a:solidFill>
                <a:srgbClr val="FF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//CMWKF01   DD DSN=&amp;&amp;DOCF,DISP=(OLD,PASS)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//CMPRT01   DD DSN=&amp;&amp;RELAT,DISP=(,PASS),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DCB=(RECFM=FB,LRECL=132),SPACE=(TRK,(10,1)),UNIT=WORKPROD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//CMPRT31   DD SYSOUT=*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//SYSTSIN   DD DSN=PRODEMGE.PARMLIB(CFBAB011),DISP=SHR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//CMSYNIN   DD DSN=PRODEMGE.PARMLIB(CISHCH28),DISP=SHR</a:t>
            </a:r>
          </a:p>
        </p:txBody>
      </p:sp>
      <p:sp>
        <p:nvSpPr>
          <p:cNvPr id="17" name="AutoShape 29"/>
          <p:cNvSpPr>
            <a:spLocks noChangeArrowheads="1"/>
          </p:cNvSpPr>
          <p:nvPr/>
        </p:nvSpPr>
        <p:spPr bwMode="auto">
          <a:xfrm>
            <a:off x="5630092" y="3947438"/>
            <a:ext cx="3304902" cy="533320"/>
          </a:xfrm>
          <a:prstGeom prst="wedgeRoundRectCallout">
            <a:avLst>
              <a:gd name="adj1" fmla="val -80387"/>
              <a:gd name="adj2" fmla="val 20561"/>
              <a:gd name="adj3" fmla="val 16667"/>
            </a:avLst>
          </a:prstGeom>
          <a:gradFill flip="none" rotWithShape="1">
            <a:gsLst>
              <a:gs pos="0">
                <a:srgbClr val="FFFFB3"/>
              </a:gs>
              <a:gs pos="38000">
                <a:srgbClr val="FCFACC"/>
              </a:gs>
              <a:gs pos="100000">
                <a:srgbClr val="F0FFD9"/>
              </a:gs>
            </a:gsLst>
            <a:lin ang="16200000" scaled="1"/>
            <a:tileRect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1200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Numa </a:t>
            </a:r>
            <a:r>
              <a:rPr lang="pt-BR" sz="1200" i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pt-BR" sz="1200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os valores geralmente são passados via </a:t>
            </a:r>
            <a:r>
              <a:rPr lang="pt-BR" sz="1200" i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override</a:t>
            </a:r>
            <a:endParaRPr lang="pt-BR" sz="1200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3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/>
          <p:cNvSpPr txBox="1"/>
          <p:nvPr/>
        </p:nvSpPr>
        <p:spPr>
          <a:xfrm>
            <a:off x="224663" y="1489398"/>
            <a:ext cx="11537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5 – Alguns Cartões Relevantes – SYSIN                                              </a:t>
            </a:r>
            <a:r>
              <a:rPr lang="pt-BR" sz="2000" b="1" i="1" dirty="0"/>
              <a:t>                           </a:t>
            </a:r>
            <a:r>
              <a:rPr lang="pt-BR" sz="1600" b="1" i="1" dirty="0"/>
              <a:t>(continuação)</a:t>
            </a:r>
            <a:endParaRPr lang="pt-BR" sz="1600" i="1" dirty="0"/>
          </a:p>
        </p:txBody>
      </p:sp>
      <p:graphicFrame>
        <p:nvGraphicFramePr>
          <p:cNvPr id="3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267557"/>
              </p:ext>
            </p:extLst>
          </p:nvPr>
        </p:nvGraphicFramePr>
        <p:xfrm>
          <a:off x="328311" y="2204391"/>
          <a:ext cx="11618793" cy="446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192120" imgH="3749400" progId="MS_ClipArt_Gallery.2">
                  <p:embed/>
                </p:oleObj>
              </mc:Choice>
              <mc:Fallback>
                <p:oleObj name="Clip" r:id="rId6" imgW="3192120" imgH="3749400" progId="MS_ClipArt_Gallery.2">
                  <p:embed/>
                  <p:pic>
                    <p:nvPicPr>
                      <p:cNvPr id="3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311" y="2204391"/>
                        <a:ext cx="11618793" cy="4469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/>
          <p:cNvSpPr/>
          <p:nvPr/>
        </p:nvSpPr>
        <p:spPr>
          <a:xfrm>
            <a:off x="1760561" y="2814304"/>
            <a:ext cx="8030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tx1"/>
                </a:solidFill>
              </a:rPr>
              <a:t>SYSIN -</a:t>
            </a:r>
            <a:r>
              <a:rPr lang="pt-BR" dirty="0">
                <a:solidFill>
                  <a:schemeClr val="tx1"/>
                </a:solidFill>
              </a:rPr>
              <a:t> recebe os dados que vão servir de entrada de parâmetros p/ uma determinada função.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702256" y="3543199"/>
            <a:ext cx="75062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//S002005   EXEC </a:t>
            </a:r>
            <a:r>
              <a:rPr lang="pt-B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PGM=SORT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,COND=(0,NE)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//SORTLIB   DD DSN=SYS1.SORTLIB,DISP=SHR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//SORTIN    DD DSN=GDRD.P.N01.DOCFOLHA.ATIVDIR.M&amp;ANO&amp;MES,DISP=SHR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//SORTOUT   DD DSN=ISHC.W.A01.DOCFOLHA.ATIVDIR.M&amp;ANO&amp;MES..F,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UNIT=WORKPROD,DCB=(LRECL=131,RECFM=FB),SPACE=(TRK,(1,1))</a:t>
            </a:r>
          </a:p>
          <a:p>
            <a:r>
              <a:rPr lang="pt-BR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//SYSIN     DD *</a:t>
            </a:r>
          </a:p>
          <a:p>
            <a:r>
              <a:rPr lang="pt-B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SORT FIELDS=(1,1,A,86,22,A,2,4,A,10,7,A,6,4,A,17,32,A),FORMAT=BI</a:t>
            </a:r>
          </a:p>
          <a:p>
            <a:r>
              <a:rPr lang="pt-B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r>
              <a:rPr lang="pt-BR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//SORTWK01  DD UNIT=WORKPROD,SPACE=(TRK,1),DISP=(,CATLG)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//SYSOUT    DD SYSOUT=*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3007895" y="5414698"/>
            <a:ext cx="6087979" cy="688405"/>
          </a:xfrm>
          <a:prstGeom prst="wedgeRoundRectCallout">
            <a:avLst>
              <a:gd name="adj1" fmla="val -40722"/>
              <a:gd name="adj2" fmla="val -132409"/>
              <a:gd name="adj3" fmla="val 16667"/>
            </a:avLst>
          </a:prstGeom>
          <a:gradFill flip="none" rotWithShape="1">
            <a:gsLst>
              <a:gs pos="0">
                <a:srgbClr val="FFFFB3"/>
              </a:gs>
              <a:gs pos="38000">
                <a:srgbClr val="FCFACC"/>
              </a:gs>
              <a:gs pos="100000">
                <a:srgbClr val="F0FFD9"/>
              </a:gs>
            </a:gsLst>
            <a:lin ang="16200000" scaled="1"/>
            <a:tileRect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Poderia ser substituído por:</a:t>
            </a:r>
          </a:p>
          <a:p>
            <a:r>
              <a:rPr lang="pt-BR" sz="1200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//SYSIN     DD DSN=PRODEMGE.PARMLIB(CISHC573),DISP=SHR</a:t>
            </a:r>
          </a:p>
        </p:txBody>
      </p:sp>
    </p:spTree>
    <p:extLst>
      <p:ext uri="{BB962C8B-B14F-4D97-AF65-F5344CB8AC3E}">
        <p14:creationId xmlns:p14="http://schemas.microsoft.com/office/powerpoint/2010/main" val="132051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/>
          <p:cNvSpPr txBox="1"/>
          <p:nvPr/>
        </p:nvSpPr>
        <p:spPr>
          <a:xfrm>
            <a:off x="224663" y="1489398"/>
            <a:ext cx="11537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5 – Alguns Cartões Relevantes – DDCARD                                       </a:t>
            </a:r>
            <a:r>
              <a:rPr lang="pt-BR" sz="2000" b="1" i="1" dirty="0"/>
              <a:t>                             </a:t>
            </a:r>
            <a:r>
              <a:rPr lang="pt-BR" sz="1600" b="1" i="1" dirty="0"/>
              <a:t>(continuação)</a:t>
            </a:r>
            <a:endParaRPr lang="pt-BR" sz="1600" i="1" dirty="0"/>
          </a:p>
        </p:txBody>
      </p:sp>
      <p:graphicFrame>
        <p:nvGraphicFramePr>
          <p:cNvPr id="3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267557"/>
              </p:ext>
            </p:extLst>
          </p:nvPr>
        </p:nvGraphicFramePr>
        <p:xfrm>
          <a:off x="328311" y="2204391"/>
          <a:ext cx="11618793" cy="446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192120" imgH="3749400" progId="MS_ClipArt_Gallery.2">
                  <p:embed/>
                </p:oleObj>
              </mc:Choice>
              <mc:Fallback>
                <p:oleObj name="Clip" r:id="rId6" imgW="3192120" imgH="3749400" progId="MS_ClipArt_Gallery.2">
                  <p:embed/>
                  <p:pic>
                    <p:nvPicPr>
                      <p:cNvPr id="3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311" y="2204391"/>
                        <a:ext cx="11618793" cy="4469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/>
          <p:cNvSpPr/>
          <p:nvPr/>
        </p:nvSpPr>
        <p:spPr>
          <a:xfrm>
            <a:off x="1875645" y="2805971"/>
            <a:ext cx="76493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tx1"/>
                </a:solidFill>
              </a:rPr>
              <a:t>DDCARD –</a:t>
            </a:r>
            <a:r>
              <a:rPr lang="pt-BR" dirty="0">
                <a:solidFill>
                  <a:schemeClr val="tx1"/>
                </a:solidFill>
              </a:rPr>
              <a:t> serve para apontar o SVC que é quem identifica uma rede ADABAS. Num programa </a:t>
            </a:r>
            <a:r>
              <a:rPr lang="pt-BR" dirty="0" err="1">
                <a:solidFill>
                  <a:schemeClr val="tx1"/>
                </a:solidFill>
              </a:rPr>
              <a:t>Cobol</a:t>
            </a:r>
            <a:r>
              <a:rPr lang="pt-BR" dirty="0">
                <a:solidFill>
                  <a:schemeClr val="tx1"/>
                </a:solidFill>
              </a:rPr>
              <a:t> o DDCARD é fundamental para apontar o Banco ADABAS que o programa vai acessar.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684368" y="3665799"/>
            <a:ext cx="759534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//S002505  EXEC PGM=NATBATPR,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PARM=('STACK=(LOGON ISHC;NISHCG0G XXXXXXXXXXXXXX&amp;TIPO ',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';FIN) </a:t>
            </a:r>
            <a:r>
              <a:rPr lang="pt-B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SYS=B011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,SM=ON,MT=0'),COND=(0,NE)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//*--------------------------------------------------------------*</a:t>
            </a:r>
          </a:p>
          <a:p>
            <a:r>
              <a:rPr lang="pt-BR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DDCARD</a:t>
            </a:r>
            <a:r>
              <a:rPr lang="pt-BR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DD   DSN=GP20.S.A01.ADADB21,DISP=SHR,DCB=BUFNO=10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//CMWKF01 DD DSN=ISHC.W.A01.ARQUIVO.PARAMETR.ISHC&amp;FASE,DISP=(,CATLG),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DCB=(RECFM=FB,LRECL=80),SPACE=(TRK,(1,1)),UNIT=WORKPROD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//SYSOUT    DD   SYSOUT=*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//CMPRT31   DD   SYSOUT=*</a:t>
            </a: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//CMSYNIN   DD   DUMMY</a:t>
            </a:r>
          </a:p>
        </p:txBody>
      </p:sp>
      <p:sp>
        <p:nvSpPr>
          <p:cNvPr id="14" name="AutoShape 29"/>
          <p:cNvSpPr>
            <a:spLocks noChangeArrowheads="1"/>
          </p:cNvSpPr>
          <p:nvPr/>
        </p:nvSpPr>
        <p:spPr bwMode="auto">
          <a:xfrm>
            <a:off x="5530517" y="5440115"/>
            <a:ext cx="2767262" cy="545673"/>
          </a:xfrm>
          <a:prstGeom prst="wedgeRoundRectCallout">
            <a:avLst>
              <a:gd name="adj1" fmla="val -120349"/>
              <a:gd name="adj2" fmla="val -176111"/>
              <a:gd name="adj3" fmla="val 16667"/>
            </a:avLst>
          </a:prstGeom>
          <a:gradFill flip="none" rotWithShape="1">
            <a:gsLst>
              <a:gs pos="0">
                <a:srgbClr val="FFFFB3"/>
              </a:gs>
              <a:gs pos="38000">
                <a:srgbClr val="FCFACC"/>
              </a:gs>
              <a:gs pos="100000">
                <a:srgbClr val="F0FFD9"/>
              </a:gs>
            </a:gsLst>
            <a:lin ang="16200000" scaled="1"/>
            <a:tileRect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 o cartão “DDCARD” um programa Natural não roda.</a:t>
            </a:r>
          </a:p>
        </p:txBody>
      </p:sp>
      <p:sp>
        <p:nvSpPr>
          <p:cNvPr id="12" name="AutoShape 29"/>
          <p:cNvSpPr>
            <a:spLocks noChangeArrowheads="1"/>
          </p:cNvSpPr>
          <p:nvPr/>
        </p:nvSpPr>
        <p:spPr bwMode="auto">
          <a:xfrm>
            <a:off x="6137707" y="4579559"/>
            <a:ext cx="2767262" cy="545673"/>
          </a:xfrm>
          <a:prstGeom prst="wedgeRoundRectCallout">
            <a:avLst>
              <a:gd name="adj1" fmla="val -89665"/>
              <a:gd name="adj2" fmla="val -104294"/>
              <a:gd name="adj3" fmla="val 16667"/>
            </a:avLst>
          </a:prstGeom>
          <a:gradFill flip="none" rotWithShape="1">
            <a:gsLst>
              <a:gs pos="0">
                <a:srgbClr val="FFFFB3"/>
              </a:gs>
              <a:gs pos="38000">
                <a:srgbClr val="FCFACC"/>
              </a:gs>
              <a:gs pos="100000">
                <a:srgbClr val="F0FFD9"/>
              </a:gs>
            </a:gsLst>
            <a:lin ang="16200000" scaled="1"/>
            <a:tileRect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 parâmetro “SYS” aponta qual </a:t>
            </a:r>
            <a:r>
              <a:rPr lang="pt-BR" sz="12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Adabas</a:t>
            </a:r>
            <a:r>
              <a:rPr lang="pt-BR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será acessado.</a:t>
            </a:r>
          </a:p>
        </p:txBody>
      </p:sp>
    </p:spTree>
    <p:extLst>
      <p:ext uri="{BB962C8B-B14F-4D97-AF65-F5344CB8AC3E}">
        <p14:creationId xmlns:p14="http://schemas.microsoft.com/office/powerpoint/2010/main" val="43405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8" y="2119147"/>
            <a:ext cx="3606562" cy="2311387"/>
          </a:xfrm>
          <a:prstGeom prst="rect">
            <a:avLst/>
          </a:prstGeom>
          <a:solidFill>
            <a:schemeClr val="accent1"/>
          </a:solidFill>
          <a:effectLst>
            <a:glow>
              <a:schemeClr val="accent1"/>
            </a:glow>
            <a:outerShdw dist="50800" dir="5400000" algn="ctr" rotWithShape="0">
              <a:srgbClr val="000000"/>
            </a:outerShdw>
          </a:effectLst>
        </p:spPr>
      </p:pic>
      <p:grpSp>
        <p:nvGrpSpPr>
          <p:cNvPr id="27" name="Agrupar 22"/>
          <p:cNvGrpSpPr/>
          <p:nvPr/>
        </p:nvGrpSpPr>
        <p:grpSpPr>
          <a:xfrm>
            <a:off x="9281473" y="4520465"/>
            <a:ext cx="2222273" cy="1087974"/>
            <a:chOff x="5243919" y="2673619"/>
            <a:chExt cx="6703185" cy="4012932"/>
          </a:xfrm>
        </p:grpSpPr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43919" y="2673619"/>
              <a:ext cx="6703185" cy="4012932"/>
            </a:xfrm>
            <a:prstGeom prst="rect">
              <a:avLst/>
            </a:prstGeom>
          </p:spPr>
        </p:pic>
        <p:sp>
          <p:nvSpPr>
            <p:cNvPr id="30" name="CaixaDeTexto 29"/>
            <p:cNvSpPr txBox="1"/>
            <p:nvPr/>
          </p:nvSpPr>
          <p:spPr>
            <a:xfrm>
              <a:off x="7259140" y="3615821"/>
              <a:ext cx="478089" cy="230832"/>
            </a:xfrm>
            <a:prstGeom prst="rect">
              <a:avLst/>
            </a:prstGeom>
            <a:solidFill>
              <a:srgbClr val="C33509"/>
            </a:solidFill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FFFF00"/>
                  </a:solidFill>
                </a:rPr>
                <a:t>****</a:t>
              </a:r>
            </a:p>
          </p:txBody>
        </p:sp>
      </p:grpSp>
      <p:pic>
        <p:nvPicPr>
          <p:cNvPr id="22" name="Imagem 21" descr="cid:image001.jpg@01CD1802.57C630A0"/>
          <p:cNvPicPr/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587998" y="4551946"/>
            <a:ext cx="2307585" cy="222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9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360564" y="1572984"/>
            <a:ext cx="114720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200" b="1" dirty="0"/>
              <a:t>1º Evento: O que foi apresentado sobre Processamento de Dados no Mainframe ?</a:t>
            </a:r>
          </a:p>
        </p:txBody>
      </p:sp>
      <p:sp>
        <p:nvSpPr>
          <p:cNvPr id="12" name="Google Shape;97;p1"/>
          <p:cNvSpPr/>
          <p:nvPr/>
        </p:nvSpPr>
        <p:spPr>
          <a:xfrm>
            <a:off x="3576524" y="2313704"/>
            <a:ext cx="323991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/>
            </a:pPr>
            <a:r>
              <a:rPr lang="pt-BR" dirty="0">
                <a:solidFill>
                  <a:srgbClr val="002060"/>
                </a:solidFill>
              </a:rPr>
              <a:t>Ambiente “Mainframe”;</a:t>
            </a:r>
          </a:p>
        </p:txBody>
      </p:sp>
      <p:sp>
        <p:nvSpPr>
          <p:cNvPr id="14" name="Google Shape;97;p1"/>
          <p:cNvSpPr/>
          <p:nvPr/>
        </p:nvSpPr>
        <p:spPr>
          <a:xfrm>
            <a:off x="3550884" y="3816485"/>
            <a:ext cx="773248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 startAt="5"/>
            </a:pPr>
            <a:r>
              <a:rPr lang="pt-BR" dirty="0">
                <a:solidFill>
                  <a:srgbClr val="002060"/>
                </a:solidFill>
              </a:rPr>
              <a:t>Plataforma baixa x plataforma alta; Interação web x mainframe;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578593" y="2679183"/>
            <a:ext cx="4844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fontAlgn="t">
              <a:buFont typeface="+mj-lt"/>
              <a:buAutoNum type="romanLcPeriod" startAt="2"/>
            </a:pPr>
            <a:r>
              <a:rPr lang="pt-BR" dirty="0">
                <a:solidFill>
                  <a:srgbClr val="002060"/>
                </a:solidFill>
              </a:rPr>
              <a:t>Segurança da informação – RACF;</a:t>
            </a:r>
          </a:p>
        </p:txBody>
      </p:sp>
      <p:sp>
        <p:nvSpPr>
          <p:cNvPr id="19" name="Google Shape;97;p1"/>
          <p:cNvSpPr/>
          <p:nvPr/>
        </p:nvSpPr>
        <p:spPr>
          <a:xfrm>
            <a:off x="3560604" y="3063961"/>
            <a:ext cx="572086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 startAt="3"/>
            </a:pPr>
            <a:r>
              <a:rPr lang="pt-BR" dirty="0">
                <a:solidFill>
                  <a:srgbClr val="002060"/>
                </a:solidFill>
              </a:rPr>
              <a:t>Grande volume de dados e velocidade de processamento;</a:t>
            </a:r>
          </a:p>
        </p:txBody>
      </p:sp>
      <p:sp>
        <p:nvSpPr>
          <p:cNvPr id="20" name="Google Shape;97;p1"/>
          <p:cNvSpPr/>
          <p:nvPr/>
        </p:nvSpPr>
        <p:spPr>
          <a:xfrm>
            <a:off x="3550883" y="3444180"/>
            <a:ext cx="776019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 startAt="4"/>
            </a:pPr>
            <a:r>
              <a:rPr lang="pt-BR" dirty="0">
                <a:solidFill>
                  <a:srgbClr val="002060"/>
                </a:solidFill>
              </a:rPr>
              <a:t>Custo de processamento, consumo de CPU, processamento primitivo, performance;</a:t>
            </a:r>
          </a:p>
        </p:txBody>
      </p:sp>
      <p:sp>
        <p:nvSpPr>
          <p:cNvPr id="15" name="Google Shape;97;p1"/>
          <p:cNvSpPr/>
          <p:nvPr/>
        </p:nvSpPr>
        <p:spPr>
          <a:xfrm>
            <a:off x="3537028" y="4919210"/>
            <a:ext cx="785587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 startAt="8"/>
            </a:pPr>
            <a:r>
              <a:rPr lang="pt-BR" dirty="0">
                <a:solidFill>
                  <a:srgbClr val="002060"/>
                </a:solidFill>
              </a:rPr>
              <a:t>Como é o processo de um </a:t>
            </a:r>
            <a:r>
              <a:rPr lang="pt-BR" dirty="0" err="1">
                <a:solidFill>
                  <a:srgbClr val="002060"/>
                </a:solidFill>
              </a:rPr>
              <a:t>job</a:t>
            </a:r>
            <a:r>
              <a:rPr lang="pt-BR" dirty="0">
                <a:solidFill>
                  <a:srgbClr val="002060"/>
                </a:solidFill>
              </a:rPr>
              <a:t> e como é o seu ciclo de vida;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507177" y="4551946"/>
            <a:ext cx="8504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fontAlgn="t">
              <a:buFont typeface="+mj-lt"/>
              <a:buAutoNum type="romanLcPeriod" startAt="7"/>
            </a:pPr>
            <a:r>
              <a:rPr lang="pt-BR" dirty="0">
                <a:solidFill>
                  <a:srgbClr val="002060"/>
                </a:solidFill>
              </a:rPr>
              <a:t>O sistema operacional utilizado pelo mainframe da </a:t>
            </a:r>
            <a:r>
              <a:rPr lang="pt-BR" dirty="0" err="1">
                <a:solidFill>
                  <a:srgbClr val="002060"/>
                </a:solidFill>
              </a:rPr>
              <a:t>Prodemge</a:t>
            </a:r>
            <a:r>
              <a:rPr lang="pt-BR" dirty="0">
                <a:solidFill>
                  <a:srgbClr val="002060"/>
                </a:solidFill>
              </a:rPr>
              <a:t>;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550883" y="5275110"/>
            <a:ext cx="7685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fontAlgn="t">
              <a:buFont typeface="+mj-lt"/>
              <a:buAutoNum type="romanLcPeriod" startAt="9"/>
            </a:pPr>
            <a:r>
              <a:rPr lang="pt-BR" b="1" dirty="0">
                <a:solidFill>
                  <a:srgbClr val="002060"/>
                </a:solidFill>
              </a:rPr>
              <a:t>Elementos principais na JCL;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3537028" y="5634369"/>
            <a:ext cx="8504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fontAlgn="t">
              <a:buFont typeface="+mj-lt"/>
              <a:buAutoNum type="romanLcPeriod" startAt="10"/>
            </a:pPr>
            <a:r>
              <a:rPr lang="pt-BR" dirty="0">
                <a:solidFill>
                  <a:srgbClr val="002060"/>
                </a:solidFill>
              </a:rPr>
              <a:t>Agendamento, ordem de execução e definição de prioridades p/ processamento de um “</a:t>
            </a:r>
            <a:r>
              <a:rPr lang="pt-BR" dirty="0" err="1">
                <a:solidFill>
                  <a:srgbClr val="002060"/>
                </a:solidFill>
              </a:rPr>
              <a:t>Job</a:t>
            </a:r>
            <a:r>
              <a:rPr lang="pt-BR" dirty="0">
                <a:solidFill>
                  <a:srgbClr val="002060"/>
                </a:solidFill>
              </a:rPr>
              <a:t>”;</a:t>
            </a:r>
          </a:p>
        </p:txBody>
      </p:sp>
      <p:sp>
        <p:nvSpPr>
          <p:cNvPr id="23" name="Google Shape;97;p1"/>
          <p:cNvSpPr/>
          <p:nvPr/>
        </p:nvSpPr>
        <p:spPr>
          <a:xfrm>
            <a:off x="3516896" y="5997566"/>
            <a:ext cx="798685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 startAt="11"/>
            </a:pPr>
            <a:r>
              <a:rPr lang="pt-BR" dirty="0" err="1">
                <a:solidFill>
                  <a:srgbClr val="002060"/>
                </a:solidFill>
              </a:rPr>
              <a:t>Putty</a:t>
            </a:r>
            <a:r>
              <a:rPr lang="pt-BR" dirty="0">
                <a:solidFill>
                  <a:srgbClr val="002060"/>
                </a:solidFill>
              </a:rPr>
              <a:t> (</a:t>
            </a:r>
            <a:r>
              <a:rPr lang="pt-BR" dirty="0" err="1">
                <a:solidFill>
                  <a:srgbClr val="002060"/>
                </a:solidFill>
              </a:rPr>
              <a:t>sedna</a:t>
            </a:r>
            <a:r>
              <a:rPr lang="pt-BR" dirty="0">
                <a:solidFill>
                  <a:srgbClr val="002060"/>
                </a:solidFill>
              </a:rPr>
              <a:t>), emulador </a:t>
            </a:r>
            <a:r>
              <a:rPr lang="pt-BR" dirty="0" err="1">
                <a:solidFill>
                  <a:srgbClr val="002060"/>
                </a:solidFill>
              </a:rPr>
              <a:t>qws</a:t>
            </a:r>
            <a:r>
              <a:rPr lang="pt-BR" dirty="0">
                <a:solidFill>
                  <a:srgbClr val="002060"/>
                </a:solidFill>
              </a:rPr>
              <a:t>, </a:t>
            </a:r>
            <a:r>
              <a:rPr lang="pt-BR" dirty="0" err="1">
                <a:solidFill>
                  <a:srgbClr val="002060"/>
                </a:solidFill>
              </a:rPr>
              <a:t>ca-view</a:t>
            </a:r>
            <a:r>
              <a:rPr lang="pt-BR" dirty="0">
                <a:solidFill>
                  <a:srgbClr val="002060"/>
                </a:solidFill>
              </a:rPr>
              <a:t>, </a:t>
            </a:r>
            <a:r>
              <a:rPr lang="pt-BR" dirty="0" err="1">
                <a:solidFill>
                  <a:srgbClr val="002060"/>
                </a:solidFill>
              </a:rPr>
              <a:t>Broker</a:t>
            </a:r>
            <a:r>
              <a:rPr lang="pt-BR" dirty="0">
                <a:solidFill>
                  <a:srgbClr val="002060"/>
                </a:solidFill>
              </a:rPr>
              <a:t>, Db2 </a:t>
            </a:r>
            <a:r>
              <a:rPr lang="pt-BR" dirty="0" err="1">
                <a:solidFill>
                  <a:srgbClr val="002060"/>
                </a:solidFill>
              </a:rPr>
              <a:t>connect</a:t>
            </a:r>
            <a:r>
              <a:rPr lang="pt-BR" dirty="0">
                <a:solidFill>
                  <a:srgbClr val="002060"/>
                </a:solidFill>
              </a:rPr>
              <a:t>, </a:t>
            </a:r>
            <a:r>
              <a:rPr lang="pt-BR" dirty="0" err="1">
                <a:solidFill>
                  <a:srgbClr val="002060"/>
                </a:solidFill>
              </a:rPr>
              <a:t>ftp</a:t>
            </a:r>
            <a:r>
              <a:rPr lang="pt-BR" dirty="0">
                <a:solidFill>
                  <a:srgbClr val="002060"/>
                </a:solidFill>
              </a:rPr>
              <a:t>, driver JDBC, </a:t>
            </a:r>
            <a:r>
              <a:rPr lang="pt-BR" dirty="0" err="1">
                <a:solidFill>
                  <a:srgbClr val="002060"/>
                </a:solidFill>
              </a:rPr>
              <a:t>etc</a:t>
            </a:r>
            <a:r>
              <a:rPr lang="pt-BR" dirty="0">
                <a:solidFill>
                  <a:srgbClr val="002060"/>
                </a:solidFill>
              </a:rPr>
              <a:t>;</a:t>
            </a:r>
          </a:p>
        </p:txBody>
      </p:sp>
      <p:sp>
        <p:nvSpPr>
          <p:cNvPr id="24" name="Google Shape;97;p1"/>
          <p:cNvSpPr/>
          <p:nvPr/>
        </p:nvSpPr>
        <p:spPr>
          <a:xfrm>
            <a:off x="3507177" y="6362207"/>
            <a:ext cx="669483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 startAt="12"/>
            </a:pPr>
            <a:r>
              <a:rPr lang="pt-BR" dirty="0" err="1">
                <a:solidFill>
                  <a:srgbClr val="002060"/>
                </a:solidFill>
              </a:rPr>
              <a:t>Internal</a:t>
            </a:r>
            <a:r>
              <a:rPr lang="pt-BR" dirty="0">
                <a:solidFill>
                  <a:srgbClr val="002060"/>
                </a:solidFill>
              </a:rPr>
              <a:t> Reader;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537028" y="4180096"/>
            <a:ext cx="7855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fontAlgn="t">
              <a:buFont typeface="+mj-lt"/>
              <a:buAutoNum type="romanLcPeriod" startAt="6"/>
            </a:pPr>
            <a:r>
              <a:rPr lang="pt-BR" b="1" dirty="0">
                <a:solidFill>
                  <a:srgbClr val="002060"/>
                </a:solidFill>
              </a:rPr>
              <a:t>Os processos “batch” x processos “On-line”, processos síncronos x assíncronos;</a:t>
            </a:r>
          </a:p>
        </p:txBody>
      </p:sp>
    </p:spTree>
    <p:extLst>
      <p:ext uri="{BB962C8B-B14F-4D97-AF65-F5344CB8AC3E}">
        <p14:creationId xmlns:p14="http://schemas.microsoft.com/office/powerpoint/2010/main" val="1205500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 de Texto 27"/>
          <p:cNvSpPr txBox="1"/>
          <p:nvPr/>
        </p:nvSpPr>
        <p:spPr>
          <a:xfrm>
            <a:off x="1147759" y="2650462"/>
            <a:ext cx="5100641" cy="171253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b="1" u="sng" dirty="0"/>
              <a:t>PARÂMETROS SIMBÓLICOS</a:t>
            </a:r>
            <a:r>
              <a:rPr lang="pt-BR" b="1" dirty="0"/>
              <a:t>: </a:t>
            </a:r>
            <a:r>
              <a:rPr lang="pt-BR" b="1" dirty="0">
                <a:solidFill>
                  <a:srgbClr val="FF0000"/>
                </a:solidFill>
              </a:rPr>
              <a:t>&amp;NOME-PARÂMETRO</a:t>
            </a:r>
            <a:r>
              <a:rPr lang="pt-BR" b="1" dirty="0"/>
              <a:t>. 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Ex.: </a:t>
            </a:r>
            <a:r>
              <a:rPr lang="pt-BR" b="1" dirty="0">
                <a:solidFill>
                  <a:srgbClr val="FF0000"/>
                </a:solidFill>
              </a:rPr>
              <a:t>&amp;ANO; &amp;MES; &amp;FASE; &amp;TIPO</a:t>
            </a:r>
          </a:p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0" name="Caixa de Texto 27"/>
          <p:cNvSpPr txBox="1"/>
          <p:nvPr/>
        </p:nvSpPr>
        <p:spPr>
          <a:xfrm>
            <a:off x="3698079" y="3851338"/>
            <a:ext cx="6687302" cy="173956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b="1" u="sng" dirty="0">
                <a:latin typeface="+mj-lt"/>
                <a:cs typeface="Courier New" panose="02070309020205020404" pitchFamily="49" charset="0"/>
              </a:rPr>
              <a:t>COMO ATRIBUIR VALORES AOS PARÂMETROS SIMBÓLICOS EM UM JOB ?</a:t>
            </a:r>
          </a:p>
          <a:p>
            <a:endParaRPr lang="pt-BR" dirty="0">
              <a:latin typeface="+mj-lt"/>
              <a:cs typeface="Courier New" panose="02070309020205020404" pitchFamily="49" charset="0"/>
            </a:endParaRPr>
          </a:p>
          <a:p>
            <a:endParaRPr lang="pt-BR" dirty="0">
              <a:latin typeface="+mj-lt"/>
              <a:cs typeface="Courier New" panose="02070309020205020404" pitchFamily="49" charset="0"/>
            </a:endParaRPr>
          </a:p>
          <a:p>
            <a:r>
              <a:rPr lang="pt-BR" b="1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//*</a:t>
            </a:r>
          </a:p>
          <a:p>
            <a:r>
              <a:rPr lang="pt-BR" b="1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// SET </a:t>
            </a:r>
            <a:r>
              <a:rPr lang="pt-BR" b="1" dirty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ANO=</a:t>
            </a:r>
            <a:r>
              <a:rPr lang="pt-BR" b="1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2021,</a:t>
            </a:r>
            <a:r>
              <a:rPr lang="pt-BR" b="1" dirty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MÊS=</a:t>
            </a:r>
            <a:r>
              <a:rPr lang="pt-BR" b="1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08,</a:t>
            </a:r>
            <a:r>
              <a:rPr lang="pt-BR" b="1" dirty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FASE=</a:t>
            </a:r>
            <a:r>
              <a:rPr lang="pt-BR" b="1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E100,</a:t>
            </a:r>
            <a:r>
              <a:rPr lang="pt-BR" b="1" dirty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TIPO=</a:t>
            </a:r>
            <a:r>
              <a:rPr lang="pt-BR" b="1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202108FOLHA-FINAL </a:t>
            </a:r>
          </a:p>
          <a:p>
            <a:r>
              <a:rPr lang="pt-BR" b="1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//*                </a:t>
            </a:r>
            <a:endParaRPr lang="pt-BR" b="1" i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/>
          <p:cNvSpPr txBox="1"/>
          <p:nvPr/>
        </p:nvSpPr>
        <p:spPr>
          <a:xfrm>
            <a:off x="224663" y="1489398"/>
            <a:ext cx="11537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6 – “Parâmetros Simbólicos”</a:t>
            </a:r>
            <a:endParaRPr lang="pt-BR" sz="24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73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22527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CaixaDeTexto 29"/>
          <p:cNvSpPr txBox="1"/>
          <p:nvPr/>
        </p:nvSpPr>
        <p:spPr>
          <a:xfrm>
            <a:off x="169355" y="1537102"/>
            <a:ext cx="7666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7 – EXECUÇÃO DE “JOB” COM “PARÂMETROS SIMBÓLICOS”</a:t>
            </a:r>
          </a:p>
        </p:txBody>
      </p:sp>
      <p:sp>
        <p:nvSpPr>
          <p:cNvPr id="3" name="Retângulo 2"/>
          <p:cNvSpPr/>
          <p:nvPr/>
        </p:nvSpPr>
        <p:spPr>
          <a:xfrm>
            <a:off x="133093" y="1932085"/>
            <a:ext cx="6042946" cy="96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//ISHCXEX1 JOB O0094,‘Cleber',MSGCLASS=R,</a:t>
            </a:r>
            <a:endParaRPr lang="en-US" sz="1100" b="1" dirty="0">
              <a:solidFill>
                <a:srgbClr val="FF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       USER=P051423</a:t>
            </a:r>
            <a:endParaRPr lang="pt-BR" sz="1100" b="1" dirty="0">
              <a:solidFill>
                <a:schemeClr val="tx1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pt-BR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 </a:t>
            </a:r>
            <a:r>
              <a:rPr lang="en-US" sz="11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ANO=2021,MES=08,FASE=E100,TIPO=202108FOLHA-FINAL</a:t>
            </a:r>
            <a:endParaRPr lang="pt-BR" sz="1100" b="1" dirty="0">
              <a:solidFill>
                <a:srgbClr val="FF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pt-BR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17654" y="2758423"/>
            <a:ext cx="585264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 *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 DESCRICAO: FORMATA RELATORIOS DA PRE-LIQUIDACAO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 *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//S001005   EXEC PGM=IEFBR14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 *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//SYSPRINT  DD SYSOUT=*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//SYSOUT    DD SYSOUT=*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//DD1       DD DSN=ISHC.W.A01.DOCFOLHA.ATIVDIR.M</a:t>
            </a:r>
            <a:r>
              <a:rPr lang="pt-BR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&amp;ANO&amp;MES.</a:t>
            </a:r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.F,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DISP=(MOD,DELETE),SPACE=(TRK,1),DCB=(LRECL=1,RECFM=FB)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//DD2       DD DSN=ISHC.W.A01.RELATORI.EMAIL.ANEXO,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DISP=(MOD,DELETE),SPACE=(TRK,1),DCB=(LRECL=1,RECFM=FB)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//DD3       DD DSN=ISHC.W.A01.ARQUIVO.PARAMETR.ISHC</a:t>
            </a:r>
            <a:r>
              <a:rPr lang="pt-BR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&amp;FASE</a:t>
            </a:r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,DISP=OLD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DISP=(MOD,DELETE),SPACE=(TRK,1),DCB=(LRECL=1,RECFM=FB)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04517" y="4919887"/>
            <a:ext cx="613207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//*--------------------------------------------------------------*</a:t>
            </a: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//S002005   EXEC PGM=SORT,COND=(0,NE)</a:t>
            </a: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//*--------------------------------------------------------------*</a:t>
            </a: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//SORTLIB   DD DSN=SYS1.SORTLIB,DISP=SHR</a:t>
            </a: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//SYSOUT    DD SYSOUT=*</a:t>
            </a: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//SORTIN    DD DSN=GDRD.P.N01.DOCFOLHA.ATIVDIR.M</a:t>
            </a:r>
            <a:r>
              <a:rPr lang="pt-BR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&amp;ANO&amp;MES</a:t>
            </a:r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,DISP=SHR</a:t>
            </a: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//SORTOUT   DD DSN=ISHC.W.A01.DOCFOLHA.ATIVDIR.M</a:t>
            </a:r>
            <a:r>
              <a:rPr lang="pt-BR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&amp;ANO&amp;MES.</a:t>
            </a:r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.F,</a:t>
            </a: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UNIT=WORKPROD,DCB=(LRECL=131,RECFM=FB),SPACE=(TRK,(1,1))</a:t>
            </a: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//SORTWK01  DD UNIT=WORKPROD,SPACE=(TRK,1),DISP=(,CATLG)</a:t>
            </a: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//SYSIN     DD DSN=PRODEMGE.PARMLIB(CISHC573),DISP=SHR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6132955" y="3615844"/>
            <a:ext cx="60445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//*-------------------------------------------------------------*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//S003005   EXEC PGM=IKJEFT01,COND=(0,NE)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//*-------------------------------------------------------------*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//STEPLIB   DD DSN=DSN410.SDSNLOAD,DISP=SHR,DCB=BLKSIZE=20000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DD DSN=PRODEMGE.MVS.ADALOAD,DISP=SHR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DD DSN=PRODEMGE.TESTLIB,DISP=SHR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//DDCARD    DD DSN=GP20.S.A01.ADADB21,DISP=SHR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//SYSOUT    DD SYSOUT=*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//DDPRINT   DD SYSOUT=*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//SYSTSPRT  DD SYSOUT=*</a:t>
            </a:r>
          </a:p>
          <a:p>
            <a:r>
              <a:rPr lang="pt-BR" sz="1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//CMOBJIN   DD DSN=ISHC.W.A01.ARQUIVO.PARAMETR.ISHC</a:t>
            </a:r>
            <a:r>
              <a:rPr lang="pt-BR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&amp;FASE</a:t>
            </a:r>
            <a:r>
              <a:rPr lang="pt-BR" sz="1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,DISP=OLD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//CMWKF01   DD DSN=ISHC.W.A01.DOCFOLHA.ATIVDIR.M</a:t>
            </a:r>
            <a:r>
              <a:rPr lang="pt-BR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&amp;ANO&amp;MES.</a:t>
            </a:r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.F,DISP=OLD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//CMPRT31   DD DSN=ISHC.W.A01.RELATORI.EMAIL.ANEXO,DISP=(,CATLG),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DCB=(RECFM=FB,LRECL=132),SPACE=(TRK,(10,1)),UNIT=WORKPROD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//SYSTSIN   DD DSN=PRODEMGE.PARMLIB(CFBAB011),DISP=SHR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//CMSYNIN   DD DSN=PRODEMGE.PARMLIB(CISHCH28),DISP=SHR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6147463" y="1932085"/>
            <a:ext cx="604431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//S002505  EXEC PGM=NATBATPR,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pt-BR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PARM=</a:t>
            </a:r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('STACK=(LOGON ISHC;NISHCG0G XXXXXXXXXXXXXX</a:t>
            </a:r>
            <a:r>
              <a:rPr lang="pt-BR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&amp;TIPO</a:t>
            </a:r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',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';FIN) SYS=B011,SM=ON,MT=0'),COND=(0,NE)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//*--------------------------------------------------------------*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//DDCARD    DD   DSN=GP20.S.A01.ADADB21,DISP=SHR,DCB=BUFNO=10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//SYSOUT    DD   SYSOUT=*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//CMPRT31   DD   SYSOUT=*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//CMSYNIN   DD   DUMMY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//CMWKF01 DD DSN=ISHC.W.A01.ARQUIVO.PARAMETR.ISHC</a:t>
            </a:r>
            <a:r>
              <a:rPr lang="pt-BR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&amp;FASE</a:t>
            </a:r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,DISP=(,CATLG),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DCB=(RECFM=FB,LRECL=80),SPACE=(TRK,(1,1)),UNIT=WORKPROD</a:t>
            </a:r>
          </a:p>
        </p:txBody>
      </p:sp>
      <p:grpSp>
        <p:nvGrpSpPr>
          <p:cNvPr id="44" name="Agrupar 43"/>
          <p:cNvGrpSpPr/>
          <p:nvPr/>
        </p:nvGrpSpPr>
        <p:grpSpPr>
          <a:xfrm>
            <a:off x="875211" y="2671849"/>
            <a:ext cx="10067574" cy="3816942"/>
            <a:chOff x="875211" y="2671849"/>
            <a:chExt cx="10067574" cy="3816942"/>
          </a:xfrm>
        </p:grpSpPr>
        <p:grpSp>
          <p:nvGrpSpPr>
            <p:cNvPr id="25" name="Agrupar 24"/>
            <p:cNvGrpSpPr/>
            <p:nvPr/>
          </p:nvGrpSpPr>
          <p:grpSpPr>
            <a:xfrm>
              <a:off x="4994034" y="2671849"/>
              <a:ext cx="5058022" cy="3816942"/>
              <a:chOff x="4994034" y="2671849"/>
              <a:chExt cx="5058022" cy="3816942"/>
            </a:xfrm>
          </p:grpSpPr>
          <p:sp>
            <p:nvSpPr>
              <p:cNvPr id="26" name="Explosão 1 25"/>
              <p:cNvSpPr/>
              <p:nvPr/>
            </p:nvSpPr>
            <p:spPr>
              <a:xfrm>
                <a:off x="6326095" y="2671849"/>
                <a:ext cx="3725961" cy="3816942"/>
              </a:xfrm>
              <a:prstGeom prst="irregularSeal1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CC0000"/>
                  </a:solidFill>
                </a:endParaRPr>
              </a:p>
              <a:p>
                <a:pPr algn="ctr"/>
                <a:endParaRPr lang="pt-BR" dirty="0">
                  <a:solidFill>
                    <a:srgbClr val="CC0000"/>
                  </a:solidFill>
                </a:endParaRPr>
              </a:p>
              <a:p>
                <a:r>
                  <a:rPr lang="pt-BR" sz="1300" dirty="0">
                    <a:solidFill>
                      <a:srgbClr val="FF0000"/>
                    </a:solidFill>
                    <a:cs typeface="Courier New" panose="02070309020205020404" pitchFamily="49" charset="0"/>
                  </a:rPr>
                  <a:t>O comando SET atribui valores aos parâmetros simbólicos </a:t>
                </a:r>
              </a:p>
              <a:p>
                <a:r>
                  <a:rPr lang="pt-BR" sz="1300" dirty="0">
                    <a:solidFill>
                      <a:srgbClr val="FF0000"/>
                    </a:solidFill>
                    <a:cs typeface="Courier New" panose="02070309020205020404" pitchFamily="49" charset="0"/>
                  </a:rPr>
                  <a:t>O “&amp;” indica a variável de substituição;</a:t>
                </a:r>
              </a:p>
              <a:p>
                <a:r>
                  <a:rPr lang="pt-BR" sz="1300" dirty="0">
                    <a:solidFill>
                      <a:srgbClr val="FF0000"/>
                    </a:solidFill>
                  </a:rPr>
                  <a:t>O primeiro ponto delimita    </a:t>
                </a:r>
              </a:p>
              <a:p>
                <a:r>
                  <a:rPr lang="pt-BR" sz="1300" dirty="0">
                    <a:solidFill>
                      <a:srgbClr val="FF0000"/>
                    </a:solidFill>
                  </a:rPr>
                  <a:t>     o parâmetro;</a:t>
                </a:r>
              </a:p>
              <a:p>
                <a:pPr algn="ctr"/>
                <a:endParaRPr lang="pt-BR" sz="1300" b="1" dirty="0">
                  <a:solidFill>
                    <a:srgbClr val="C33509"/>
                  </a:solidFill>
                </a:endParaRPr>
              </a:p>
            </p:txBody>
          </p:sp>
          <p:cxnSp>
            <p:nvCxnSpPr>
              <p:cNvPr id="27" name="Conector de Seta Reta 26"/>
              <p:cNvCxnSpPr>
                <a:stCxn id="26" idx="1"/>
              </p:cNvCxnSpPr>
              <p:nvPr/>
            </p:nvCxnSpPr>
            <p:spPr>
              <a:xfrm flipH="1" flipV="1">
                <a:off x="5008101" y="4037120"/>
                <a:ext cx="1317994" cy="1570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de Seta Reta 27"/>
              <p:cNvCxnSpPr/>
              <p:nvPr/>
            </p:nvCxnSpPr>
            <p:spPr>
              <a:xfrm flipH="1">
                <a:off x="4994034" y="5235444"/>
                <a:ext cx="1392612" cy="77146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Conector de Seta Reta 31"/>
            <p:cNvCxnSpPr/>
            <p:nvPr/>
          </p:nvCxnSpPr>
          <p:spPr>
            <a:xfrm>
              <a:off x="10052056" y="5051358"/>
              <a:ext cx="890729" cy="529456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de Seta Reta 37"/>
            <p:cNvCxnSpPr/>
            <p:nvPr/>
          </p:nvCxnSpPr>
          <p:spPr>
            <a:xfrm flipH="1" flipV="1">
              <a:off x="875211" y="2671849"/>
              <a:ext cx="5991718" cy="104534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72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9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8878" y="-125757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CaixaDeTexto 29"/>
          <p:cNvSpPr txBox="1"/>
          <p:nvPr/>
        </p:nvSpPr>
        <p:spPr>
          <a:xfrm>
            <a:off x="169354" y="1537102"/>
            <a:ext cx="11665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8 – EXECUÇÃO DE “</a:t>
            </a:r>
            <a:r>
              <a:rPr lang="pt-BR" sz="1600" b="1" dirty="0" err="1"/>
              <a:t>PROCs</a:t>
            </a:r>
            <a:r>
              <a:rPr lang="pt-BR" sz="1600" b="1" dirty="0"/>
              <a:t> IN STREAM” (UMA PROC DENTRO DE UM JOB ) USANDO “PARÂMETROS SIMBÓLICOS”</a:t>
            </a:r>
          </a:p>
        </p:txBody>
      </p:sp>
      <p:sp>
        <p:nvSpPr>
          <p:cNvPr id="3" name="Retângulo 2"/>
          <p:cNvSpPr/>
          <p:nvPr/>
        </p:nvSpPr>
        <p:spPr>
          <a:xfrm>
            <a:off x="133093" y="1932085"/>
            <a:ext cx="6042946" cy="79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//ISHCXEX1 JOB O0094,‘Cleber',MSGCLASS=R,</a:t>
            </a:r>
            <a:endParaRPr lang="en-US" sz="1100" b="1" dirty="0">
              <a:solidFill>
                <a:srgbClr val="FF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       USER=P051423</a:t>
            </a:r>
            <a:endParaRPr lang="pt-BR" sz="1100" b="1" dirty="0">
              <a:solidFill>
                <a:schemeClr val="tx1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pt-BR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//*PERFIL  BANCO=S,F1600=0,F6250=0</a:t>
            </a:r>
          </a:p>
          <a:p>
            <a:r>
              <a:rPr lang="pt-BR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32371" y="2601048"/>
            <a:ext cx="585264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//ISHCE101  PROC </a:t>
            </a:r>
            <a:r>
              <a:rPr lang="pt-BR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ANO=,MES=,FASE=,TIPO=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 *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 DESCRICAO: FORMATA RELATORIOS DA PRE-LIQUIDACAO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 *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//S001005   EXEC PGM=IEFBR14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 *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//SYSPRINT  DD SYSOUT=*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//SYSOUT    DD SYSOUT=*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//DD1       DD DSN=ISHC.W.A01.DOCFOLHA.ATIVDIR.M</a:t>
            </a:r>
            <a:r>
              <a:rPr lang="pt-BR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&amp;ANO&amp;MES.</a:t>
            </a:r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.F,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DISP=(MOD,DELETE),SPACE=(TRK,1),DCB=(LRECL=1,RECFM=FB)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//DD2       DD DSN=ISHC.W.A01.RELATORI.EMAIL.ANEXO,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DISP=(MOD,DELETE),SPACE=(TRK,1),DCB=(LRECL=1,RECFM=FB)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//DD3       DD DSN=ISHC.W.A01.ARQUIVO.PARAMETR.ISHC</a:t>
            </a:r>
            <a:r>
              <a:rPr lang="pt-BR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&amp;FASE</a:t>
            </a:r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,DISP=OLD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DISP=(MOD,DELETE),SPACE=(TRK,1),DCB=(LRECL=1,RECFM=FB)</a:t>
            </a:r>
          </a:p>
          <a:p>
            <a:endParaRPr lang="pt-BR" sz="11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32371" y="4904128"/>
            <a:ext cx="613207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//*--------------------------------------------------------------*</a:t>
            </a: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//S002005   EXEC PGM=SORT,COND=(0,NE)</a:t>
            </a: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//*--------------------------------------------------------------*</a:t>
            </a: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//SORTLIB   DD DSN=SYS1.SORTLIB,DISP=SHR</a:t>
            </a: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//SYSOUT    DD SYSOUT=*</a:t>
            </a: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//SORTIN    DD DSN=GDRD.P.N01.DOCFOLHA.ATIVDIR.M</a:t>
            </a:r>
            <a:r>
              <a:rPr lang="pt-BR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&amp;ANO&amp;MES</a:t>
            </a:r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,DISP=SHR</a:t>
            </a: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//SORTOUT   DD DSN=ISHC.W.A01.DOCFOLHA.ATIVDIR.M</a:t>
            </a:r>
            <a:r>
              <a:rPr lang="pt-BR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&amp;ANO&amp;MES.</a:t>
            </a:r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.F,</a:t>
            </a: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UNIT=WORKPROD,DCB=(LRECL=131,RECFM=FB),SPACE=(TRK,(1,1))</a:t>
            </a: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//SORTWK01  DD UNIT=WORKPROD,SPACE=(TRK,1),DISP=(,CATLG)</a:t>
            </a: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//SYSIN     DD DSN=PRODEMGE.PARMLIB(CISHC573),DISP=SHR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6132955" y="3615844"/>
            <a:ext cx="60445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//*-------------------------------------------------------------*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//S003005   EXEC PGM=IKJEFT01,COND=(0,NE)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//*-------------------------------------------------------------*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//STEPLIB   DD DSN=DSN410.SDSNLOAD,DISP=SHR,DCB=BLKSIZE=20000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DD DSN=PRODEMGE.MVS.ADALOAD,DISP=SHR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DD DSN=PRODEMGE.TESTLIB,DISP=SHR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//DDCARD    DD DSN=GP20.S.A01.ADADB21,DISP=SHR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//SYSOUT    DD SYSOUT=*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//DDPRINT   DD SYSOUT=*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//SYSTSPRT  DD SYSOUT=*</a:t>
            </a:r>
          </a:p>
          <a:p>
            <a:r>
              <a:rPr lang="pt-BR" sz="1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//CMOBJIN   DD DSN=ISHC.W.A01.ARQUIVO.PARAMETR.ISHC</a:t>
            </a:r>
            <a:r>
              <a:rPr lang="pt-BR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&amp;FASE</a:t>
            </a:r>
            <a:r>
              <a:rPr lang="pt-BR" sz="1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,DISP=OLD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//CMWKF01   DD DSN=ISHC.W.A01.DOCFOLHA.ATIVDIR.M</a:t>
            </a:r>
            <a:r>
              <a:rPr lang="pt-BR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&amp;ANO&amp;MES.</a:t>
            </a:r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.F,DISP=OLD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//CMPRT31   DD DSN=ISHC.W.A01.RELATORI.EMAIL.ANEXO,DISP=(,CATLG),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DCB=(RECFM=FB,LRECL=132),SPACE=(TRK,(10,1)),UNIT=WORKPROD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//SYSTSIN   DD DSN=PRODEMGE.PARMLIB(CFBAB011),DISP=SHR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//CMSYNIN   DD DSN=PRODEMGE.PARMLIB(CISHCH28),DISP=SHR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6147463" y="1932085"/>
            <a:ext cx="604431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//S002505  EXEC PGM=NATBATPR,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pt-BR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PARM=</a:t>
            </a:r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('STACK=(LOGON ISHC;NISHCG0G XXXXXXXXXXXXXX</a:t>
            </a:r>
            <a:r>
              <a:rPr lang="pt-BR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&amp;TIPO</a:t>
            </a:r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',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';FIN) SYS=B011,SM=ON,MT=0'),COND=(0,NE)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//*--------------------------------------------------------------*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//DDCARD    DD   DSN=GP20.S.A01.ADADB21,DISP=SHR,DCB=BUFNO=10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//SYSOUT    DD   SYSOUT=*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//CMPRT31   DD   SYSOUT=*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//CMSYNIN   DD   DUMMY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//CMWKF01 DD DSN=ISHC.W.A01.ARQUIVO.PARAMETR.ISHC</a:t>
            </a:r>
            <a:r>
              <a:rPr lang="pt-BR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&amp;FASE</a:t>
            </a:r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,DISP=(,CATLG),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DCB=(RECFM=FB,LRECL=80),SPACE=(TRK,(1,1)),UNIT=WORKPROD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6118887" y="6293128"/>
            <a:ext cx="6073113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 PEND </a:t>
            </a:r>
          </a:p>
          <a:p>
            <a:pPr>
              <a:lnSpc>
                <a:spcPct val="107000"/>
              </a:lnSpc>
            </a:pPr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//S001 EXEC ISHCE101,</a:t>
            </a:r>
            <a:r>
              <a:rPr lang="en-US" sz="11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ANO=2021,MES=08,FASE=E100,TIPO=202108FOLHA-FINAL</a:t>
            </a:r>
            <a:endParaRPr lang="pt-BR" sz="1100" b="1" dirty="0">
              <a:solidFill>
                <a:srgbClr val="FF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173338" y="6523884"/>
            <a:ext cx="5893479" cy="172360"/>
          </a:xfrm>
          <a:prstGeom prst="rect">
            <a:avLst/>
          </a:prstGeom>
          <a:noFill/>
          <a:ln w="2222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pt-BR"/>
          </a:p>
        </p:txBody>
      </p:sp>
      <p:sp>
        <p:nvSpPr>
          <p:cNvPr id="23" name="AutoShape 29"/>
          <p:cNvSpPr>
            <a:spLocks noChangeArrowheads="1"/>
          </p:cNvSpPr>
          <p:nvPr/>
        </p:nvSpPr>
        <p:spPr bwMode="auto">
          <a:xfrm>
            <a:off x="8283767" y="4904128"/>
            <a:ext cx="3488069" cy="315720"/>
          </a:xfrm>
          <a:prstGeom prst="wedgeRoundRectCallout">
            <a:avLst>
              <a:gd name="adj1" fmla="val -92313"/>
              <a:gd name="adj2" fmla="val 395731"/>
              <a:gd name="adj3" fmla="val 16667"/>
            </a:avLst>
          </a:prstGeom>
          <a:gradFill flip="none" rotWithShape="1">
            <a:gsLst>
              <a:gs pos="0">
                <a:srgbClr val="FFFFB3"/>
              </a:gs>
              <a:gs pos="38000">
                <a:srgbClr val="FCFACC"/>
              </a:gs>
              <a:gs pos="100000">
                <a:srgbClr val="F0FFD9"/>
              </a:gs>
            </a:gsLst>
            <a:lin ang="16200000" scaled="1"/>
            <a:tileRect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1200" i="1" dirty="0">
                <a:solidFill>
                  <a:srgbClr val="FF0000"/>
                </a:solidFill>
                <a:cs typeface="Courier New" panose="02070309020205020404" pitchFamily="49" charset="0"/>
              </a:rPr>
              <a:t>O</a:t>
            </a:r>
            <a:r>
              <a:rPr lang="pt-BR" sz="1200" i="1" dirty="0">
                <a:solidFill>
                  <a:srgbClr val="C00000"/>
                </a:solidFill>
                <a:cs typeface="Courier New" panose="02070309020205020404" pitchFamily="49" charset="0"/>
              </a:rPr>
              <a:t> </a:t>
            </a:r>
            <a:r>
              <a:rPr lang="pt-BR" sz="1200" b="1" i="1" dirty="0">
                <a:solidFill>
                  <a:srgbClr val="C00000"/>
                </a:solidFill>
                <a:cs typeface="Courier New" panose="02070309020205020404" pitchFamily="49" charset="0"/>
              </a:rPr>
              <a:t>“PEND”</a:t>
            </a:r>
            <a:r>
              <a:rPr lang="pt-BR" sz="1200" i="1" dirty="0">
                <a:solidFill>
                  <a:srgbClr val="C00000"/>
                </a:solidFill>
                <a:cs typeface="Courier New" panose="02070309020205020404" pitchFamily="49" charset="0"/>
              </a:rPr>
              <a:t> </a:t>
            </a:r>
            <a:r>
              <a:rPr lang="pt-BR" sz="1200" i="1" dirty="0">
                <a:solidFill>
                  <a:srgbClr val="FF0000"/>
                </a:solidFill>
                <a:cs typeface="Courier New" panose="02070309020205020404" pitchFamily="49" charset="0"/>
              </a:rPr>
              <a:t>indica o final da “PROC in STREAM”</a:t>
            </a:r>
          </a:p>
        </p:txBody>
      </p:sp>
      <p:sp>
        <p:nvSpPr>
          <p:cNvPr id="24" name="AutoShape 29"/>
          <p:cNvSpPr>
            <a:spLocks noChangeArrowheads="1"/>
          </p:cNvSpPr>
          <p:nvPr/>
        </p:nvSpPr>
        <p:spPr bwMode="auto">
          <a:xfrm>
            <a:off x="3357154" y="5101177"/>
            <a:ext cx="2818885" cy="604327"/>
          </a:xfrm>
          <a:prstGeom prst="wedgeRoundRectCallout">
            <a:avLst>
              <a:gd name="adj1" fmla="val 53968"/>
              <a:gd name="adj2" fmla="val 187360"/>
              <a:gd name="adj3" fmla="val 16667"/>
            </a:avLst>
          </a:prstGeom>
          <a:gradFill flip="none" rotWithShape="1">
            <a:gsLst>
              <a:gs pos="0">
                <a:srgbClr val="FFFFB3"/>
              </a:gs>
              <a:gs pos="38000">
                <a:srgbClr val="FCFACC"/>
              </a:gs>
              <a:gs pos="100000">
                <a:srgbClr val="F0FFD9"/>
              </a:gs>
            </a:gsLst>
            <a:lin ang="16200000" scaled="1"/>
            <a:tileRect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1200" dirty="0">
                <a:solidFill>
                  <a:srgbClr val="FF0000"/>
                </a:solidFill>
                <a:cs typeface="Courier New" panose="02070309020205020404" pitchFamily="49" charset="0"/>
              </a:rPr>
              <a:t>A linha indicada se refere ao operador </a:t>
            </a:r>
            <a:r>
              <a:rPr lang="pt-BR" sz="1200" b="1" i="1" dirty="0">
                <a:solidFill>
                  <a:srgbClr val="C00000"/>
                </a:solidFill>
                <a:cs typeface="Courier New" panose="02070309020205020404" pitchFamily="49" charset="0"/>
              </a:rPr>
              <a:t>“EXEC”</a:t>
            </a:r>
            <a:r>
              <a:rPr lang="pt-BR" sz="1200" dirty="0">
                <a:solidFill>
                  <a:srgbClr val="FF0000"/>
                </a:solidFill>
                <a:cs typeface="Courier New" panose="02070309020205020404" pitchFamily="49" charset="0"/>
              </a:rPr>
              <a:t> usado para executar a “</a:t>
            </a:r>
            <a:r>
              <a:rPr lang="pt-BR" sz="1200" b="1" i="1" dirty="0">
                <a:solidFill>
                  <a:srgbClr val="C00000"/>
                </a:solidFill>
                <a:cs typeface="Courier New" panose="02070309020205020404" pitchFamily="49" charset="0"/>
              </a:rPr>
              <a:t>PROC in STREAM ISHCE101”.</a:t>
            </a:r>
          </a:p>
        </p:txBody>
      </p:sp>
    </p:spTree>
    <p:extLst>
      <p:ext uri="{BB962C8B-B14F-4D97-AF65-F5344CB8AC3E}">
        <p14:creationId xmlns:p14="http://schemas.microsoft.com/office/powerpoint/2010/main" val="236936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9" grpId="0"/>
      <p:bldP spid="21" grpId="0"/>
      <p:bldP spid="22" grpId="0"/>
      <p:bldP spid="2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40792" y="2617708"/>
            <a:ext cx="8467110" cy="163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ISHCXEX1 JOB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O0094,‘Cleber',MSGCLASS=R,USER=P051423</a:t>
            </a:r>
            <a:endParaRPr lang="pt-BR" dirty="0">
              <a:solidFill>
                <a:schemeClr val="tx1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</a:t>
            </a:r>
            <a:r>
              <a:rPr lang="pt-BR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/*</a:t>
            </a:r>
            <a:r>
              <a:rPr lang="pt-BR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          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 JOB PARA EXECUCAO DE PROC COM PARÂMETROS DE SIMBÓLICOS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 -------------------------------------------------------- 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S001 EXEC ISHCE101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ANO=2021,MES=08,FASE=E100,TIPO=202108FOLHA-FINAL</a:t>
            </a:r>
            <a:endParaRPr lang="pt-BR" b="1" dirty="0">
              <a:solidFill>
                <a:srgbClr val="FF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40792" y="1660359"/>
            <a:ext cx="9522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9 – EXECUÇÃO DE “PROC” CATALOGADA COM “PARÂMETROS SIMBÓLICOS”</a:t>
            </a:r>
          </a:p>
        </p:txBody>
      </p:sp>
    </p:spTree>
    <p:extLst>
      <p:ext uri="{BB962C8B-B14F-4D97-AF65-F5344CB8AC3E}">
        <p14:creationId xmlns:p14="http://schemas.microsoft.com/office/powerpoint/2010/main" val="116913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6597771" y="2860479"/>
            <a:ext cx="39301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000" dirty="0" err="1"/>
              <a:t>Jcl</a:t>
            </a:r>
            <a:r>
              <a:rPr lang="pt-BR" sz="4000" dirty="0"/>
              <a:t> Intermediário</a:t>
            </a:r>
          </a:p>
          <a:p>
            <a:pPr lvl="0" algn="ctr"/>
            <a:endParaRPr lang="pt-BR" sz="2800" dirty="0"/>
          </a:p>
          <a:p>
            <a:pPr lvl="0" algn="ctr"/>
            <a:endParaRPr lang="pt-BR" sz="1800" dirty="0"/>
          </a:p>
          <a:p>
            <a:pPr lvl="0" algn="ctr"/>
            <a:endParaRPr lang="pt-BR" sz="1800" dirty="0"/>
          </a:p>
          <a:p>
            <a:pPr algn="ctr"/>
            <a:r>
              <a:rPr lang="pt-BR" sz="4000" dirty="0"/>
              <a:t>FIM – Módulo I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8" y="2344866"/>
            <a:ext cx="5147786" cy="4135323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86458" y="1687554"/>
            <a:ext cx="3179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800" dirty="0"/>
              <a:t>PERGUNTAS?</a:t>
            </a:r>
          </a:p>
        </p:txBody>
      </p:sp>
    </p:spTree>
    <p:extLst>
      <p:ext uri="{BB962C8B-B14F-4D97-AF65-F5344CB8AC3E}">
        <p14:creationId xmlns:p14="http://schemas.microsoft.com/office/powerpoint/2010/main" val="3931420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350635320"/>
              </p:ext>
            </p:extLst>
          </p:nvPr>
        </p:nvGraphicFramePr>
        <p:xfrm>
          <a:off x="6454866" y="2104250"/>
          <a:ext cx="5196713" cy="453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9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360564" y="1572984"/>
            <a:ext cx="114720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200" b="1" dirty="0"/>
              <a:t>2º Evento - O que foi apresentado sobre JCL básico – módulo I – conhecendo a JCL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91060" y="2254704"/>
            <a:ext cx="443132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fontAlgn="t">
              <a:buFont typeface="+mj-lt"/>
              <a:buAutoNum type="romanLcPeriod" startAt="13"/>
            </a:pPr>
            <a:r>
              <a:rPr lang="pt-BR" sz="1700" dirty="0"/>
              <a:t>Criação e execução de um </a:t>
            </a:r>
            <a:r>
              <a:rPr lang="pt-BR" sz="1700" dirty="0" err="1"/>
              <a:t>job</a:t>
            </a:r>
            <a:r>
              <a:rPr lang="pt-BR" sz="1700" dirty="0"/>
              <a:t>;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97830" y="2646790"/>
            <a:ext cx="309489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fontAlgn="t">
              <a:buFont typeface="+mj-lt"/>
              <a:buAutoNum type="romanLcPeriod" startAt="14"/>
            </a:pPr>
            <a:r>
              <a:rPr lang="pt-BR" sz="1700" b="1" dirty="0"/>
              <a:t>Arquivos no mainframe;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57" y="3273803"/>
            <a:ext cx="2119745" cy="334047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48" y="3273804"/>
            <a:ext cx="3823509" cy="33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12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360564" y="1572984"/>
            <a:ext cx="11472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/>
              <a:t>3º Evento - O que foi apresentado sobre JCL básico – módulo II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3579867" y="2225910"/>
            <a:ext cx="678838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fontAlgn="t">
              <a:buFont typeface="+mj-lt"/>
              <a:buAutoNum type="romanLcPeriod" startAt="15"/>
            </a:pPr>
            <a:r>
              <a:rPr lang="pt-BR" sz="1700" dirty="0"/>
              <a:t>O que é uma </a:t>
            </a:r>
            <a:r>
              <a:rPr lang="pt-BR" sz="1700" dirty="0" err="1"/>
              <a:t>Proc</a:t>
            </a:r>
            <a:r>
              <a:rPr lang="pt-BR" sz="1700" dirty="0"/>
              <a:t> e qual a diferença entre um </a:t>
            </a:r>
            <a:r>
              <a:rPr lang="pt-BR" sz="1700" dirty="0" err="1"/>
              <a:t>Job</a:t>
            </a:r>
            <a:r>
              <a:rPr lang="pt-BR" sz="1700" dirty="0"/>
              <a:t> e uma </a:t>
            </a:r>
            <a:r>
              <a:rPr lang="pt-BR" sz="1700" dirty="0" err="1"/>
              <a:t>Proc</a:t>
            </a:r>
            <a:r>
              <a:rPr lang="pt-BR" sz="1700" dirty="0"/>
              <a:t> ; 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3574474" y="2649128"/>
            <a:ext cx="721903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fontAlgn="t">
              <a:buFont typeface="+mj-lt"/>
              <a:buAutoNum type="romanLcPeriod" startAt="16"/>
            </a:pPr>
            <a:r>
              <a:rPr lang="pt-BR" sz="1700" dirty="0"/>
              <a:t>Passos para criação e processamento de uma </a:t>
            </a:r>
            <a:r>
              <a:rPr lang="pt-BR" sz="1700" dirty="0" err="1"/>
              <a:t>Proc</a:t>
            </a:r>
            <a:r>
              <a:rPr lang="pt-BR" sz="1700" dirty="0"/>
              <a:t> catalogada;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3574474" y="3071331"/>
            <a:ext cx="600972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fontAlgn="t">
              <a:buFont typeface="+mj-lt"/>
              <a:buAutoNum type="romanLcPeriod" startAt="17"/>
            </a:pPr>
            <a:r>
              <a:rPr lang="pt-BR" sz="1700" dirty="0"/>
              <a:t>Demonstração de uma </a:t>
            </a:r>
            <a:r>
              <a:rPr lang="pt-BR" sz="1700" i="1" dirty="0"/>
              <a:t>“</a:t>
            </a:r>
            <a:r>
              <a:rPr lang="pt-BR" sz="1700" i="1" dirty="0" err="1"/>
              <a:t>JobStream</a:t>
            </a:r>
            <a:r>
              <a:rPr lang="pt-BR" sz="1700" i="1" dirty="0"/>
              <a:t>”</a:t>
            </a:r>
            <a:r>
              <a:rPr lang="pt-BR" sz="1700" dirty="0"/>
              <a:t>;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3574472" y="3485658"/>
            <a:ext cx="850867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fontAlgn="t">
              <a:buFont typeface="+mj-lt"/>
              <a:buAutoNum type="romanLcPeriod" startAt="18"/>
            </a:pPr>
            <a:r>
              <a:rPr lang="pt-BR" sz="1700" dirty="0"/>
              <a:t>Passos para criação e processamento de uma </a:t>
            </a:r>
            <a:r>
              <a:rPr lang="pt-BR" sz="1700" dirty="0" err="1"/>
              <a:t>Proc</a:t>
            </a:r>
            <a:r>
              <a:rPr lang="pt-BR" sz="1700" dirty="0"/>
              <a:t> “In </a:t>
            </a:r>
            <a:r>
              <a:rPr lang="pt-BR" sz="1700" dirty="0" err="1"/>
              <a:t>Stream</a:t>
            </a:r>
            <a:r>
              <a:rPr lang="pt-BR" sz="1700" dirty="0"/>
              <a:t>” não catalogada; 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3574474" y="3907861"/>
            <a:ext cx="30895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fontAlgn="t">
              <a:buFont typeface="+mj-lt"/>
              <a:buAutoNum type="romanLcPeriod" startAt="19"/>
            </a:pPr>
            <a:r>
              <a:rPr lang="pt-BR" sz="1700" b="1" dirty="0"/>
              <a:t>Comentários nas </a:t>
            </a:r>
            <a:r>
              <a:rPr lang="pt-BR" sz="1700" b="1" dirty="0" err="1"/>
              <a:t>Procs</a:t>
            </a:r>
            <a:r>
              <a:rPr lang="pt-BR" sz="1700" dirty="0"/>
              <a:t> </a:t>
            </a:r>
            <a:r>
              <a:rPr lang="pt-BR" sz="1700" b="1" dirty="0"/>
              <a:t>como documentação.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0000"/>
                    </a14:imgEffect>
                    <a14:imgEffect>
                      <a14:brightnessContrast bright="30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64" y="2295185"/>
            <a:ext cx="2931597" cy="4320790"/>
          </a:xfrm>
          <a:prstGeom prst="rect">
            <a:avLst/>
          </a:prstGeom>
        </p:spPr>
      </p:pic>
      <p:grpSp>
        <p:nvGrpSpPr>
          <p:cNvPr id="15" name="Agrupar 14"/>
          <p:cNvGrpSpPr/>
          <p:nvPr/>
        </p:nvGrpSpPr>
        <p:grpSpPr>
          <a:xfrm>
            <a:off x="6484876" y="3846444"/>
            <a:ext cx="5347780" cy="2865074"/>
            <a:chOff x="5736150" y="3902716"/>
            <a:chExt cx="6096507" cy="2865074"/>
          </a:xfrm>
        </p:grpSpPr>
        <p:grpSp>
          <p:nvGrpSpPr>
            <p:cNvPr id="16" name="Agrupar 15"/>
            <p:cNvGrpSpPr/>
            <p:nvPr/>
          </p:nvGrpSpPr>
          <p:grpSpPr>
            <a:xfrm>
              <a:off x="5736150" y="3902716"/>
              <a:ext cx="6096507" cy="2865074"/>
              <a:chOff x="11399870" y="2395197"/>
              <a:chExt cx="6621955" cy="2320619"/>
            </a:xfrm>
          </p:grpSpPr>
          <p:grpSp>
            <p:nvGrpSpPr>
              <p:cNvPr id="19" name="Group 23"/>
              <p:cNvGrpSpPr>
                <a:grpSpLocks/>
              </p:cNvGrpSpPr>
              <p:nvPr/>
            </p:nvGrpSpPr>
            <p:grpSpPr bwMode="auto">
              <a:xfrm>
                <a:off x="11399870" y="2395197"/>
                <a:ext cx="6621955" cy="2320619"/>
                <a:chOff x="4230" y="1057"/>
                <a:chExt cx="4672" cy="2730"/>
              </a:xfrm>
            </p:grpSpPr>
            <p:graphicFrame>
              <p:nvGraphicFramePr>
                <p:cNvPr id="53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46749751"/>
                    </p:ext>
                  </p:extLst>
                </p:nvPr>
              </p:nvGraphicFramePr>
              <p:xfrm>
                <a:off x="4230" y="1057"/>
                <a:ext cx="4672" cy="273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Foto do Photo Editor" r:id="rId8" imgW="4401164" imgH="2200582" progId="MSPhotoEd.3">
                        <p:embed/>
                      </p:oleObj>
                    </mc:Choice>
                    <mc:Fallback>
                      <p:oleObj name="Foto do Photo Editor" r:id="rId8" imgW="4401164" imgH="2200582" progId="MSPhotoEd.3">
                        <p:embed/>
                        <p:pic>
                          <p:nvPicPr>
                            <p:cNvPr id="51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230" y="1057"/>
                              <a:ext cx="4672" cy="273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 cap="flat" cmpd="sng">
                                  <a:solidFill>
                                    <a:srgbClr val="FF6600"/>
                                  </a:solidFill>
                                  <a:prstDash val="solid"/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397" y="1242"/>
                  <a:ext cx="940" cy="3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pt-BR" altLang="pt-BR" sz="16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anose="020B0604030504040204" pitchFamily="34" charset="0"/>
                    </a:rPr>
                    <a:t>Ambiente</a:t>
                  </a:r>
                  <a:endParaRPr lang="en-US" altLang="pt-BR" sz="1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0" name="Agrupar 19"/>
              <p:cNvGrpSpPr/>
              <p:nvPr/>
            </p:nvGrpSpPr>
            <p:grpSpPr>
              <a:xfrm>
                <a:off x="12253246" y="2688767"/>
                <a:ext cx="4948948" cy="1833969"/>
                <a:chOff x="11420283" y="879264"/>
                <a:chExt cx="7182465" cy="2777303"/>
              </a:xfrm>
            </p:grpSpPr>
            <p:grpSp>
              <p:nvGrpSpPr>
                <p:cNvPr id="24" name="Group 28"/>
                <p:cNvGrpSpPr>
                  <a:grpSpLocks/>
                </p:cNvGrpSpPr>
                <p:nvPr/>
              </p:nvGrpSpPr>
              <p:grpSpPr bwMode="auto">
                <a:xfrm>
                  <a:off x="11420283" y="1391399"/>
                  <a:ext cx="1651203" cy="644680"/>
                  <a:chOff x="5222" y="2010"/>
                  <a:chExt cx="961" cy="499"/>
                </a:xfrm>
              </p:grpSpPr>
              <p:grpSp>
                <p:nvGrpSpPr>
                  <p:cNvPr id="47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5222" y="2010"/>
                    <a:ext cx="961" cy="499"/>
                    <a:chOff x="5222" y="2010"/>
                    <a:chExt cx="961" cy="499"/>
                  </a:xfrm>
                </p:grpSpPr>
                <p:graphicFrame>
                  <p:nvGraphicFramePr>
                    <p:cNvPr id="49" name="Object 6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4017920628"/>
                        </p:ext>
                      </p:extLst>
                    </p:nvPr>
                  </p:nvGraphicFramePr>
                  <p:xfrm>
                    <a:off x="5453" y="2010"/>
                    <a:ext cx="730" cy="499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Foto do Photo Editor" r:id="rId10" imgW="4401164" imgH="2180952" progId="MSPhotoEd.3">
                            <p:embed/>
                          </p:oleObj>
                        </mc:Choice>
                        <mc:Fallback>
                          <p:oleObj name="Foto do Photo Editor" r:id="rId10" imgW="4401164" imgH="2180952" progId="MSPhotoEd.3">
                            <p:embed/>
                            <p:pic>
                              <p:nvPicPr>
                                <p:cNvPr id="39" name="Object 6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1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5453" y="2010"/>
                                  <a:ext cx="730" cy="499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55" name="AutoShap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2" y="2132"/>
                      <a:ext cx="187" cy="193"/>
                    </a:xfrm>
                    <a:prstGeom prst="rightArrow">
                      <a:avLst>
                        <a:gd name="adj1" fmla="val 50000"/>
                        <a:gd name="adj2" fmla="val 25000"/>
                      </a:avLst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107763" dir="135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5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88" y="2121"/>
                    <a:ext cx="630" cy="28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pt-BR" altLang="pt-BR" sz="1000" b="1" dirty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</a:rPr>
                      <a:t>Entrada</a:t>
                    </a:r>
                    <a:endParaRPr lang="en-US" altLang="pt-BR" sz="1000" b="1" dirty="0">
                      <a:solidFill>
                        <a:srgbClr val="000066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anose="020B0604030504040204" pitchFamily="34" charset="0"/>
                    </a:endParaRPr>
                  </a:p>
                </p:txBody>
              </p:sp>
            </p:grpSp>
            <p:grpSp>
              <p:nvGrpSpPr>
                <p:cNvPr id="25" name="Group 27"/>
                <p:cNvGrpSpPr>
                  <a:grpSpLocks/>
                </p:cNvGrpSpPr>
                <p:nvPr/>
              </p:nvGrpSpPr>
              <p:grpSpPr bwMode="auto">
                <a:xfrm>
                  <a:off x="12354351" y="2539036"/>
                  <a:ext cx="5440363" cy="1117531"/>
                  <a:chOff x="6119" y="2678"/>
                  <a:chExt cx="3427" cy="865"/>
                </a:xfrm>
              </p:grpSpPr>
              <p:grpSp>
                <p:nvGrpSpPr>
                  <p:cNvPr id="4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6119" y="2678"/>
                    <a:ext cx="3427" cy="494"/>
                    <a:chOff x="6742" y="2770"/>
                    <a:chExt cx="3552" cy="672"/>
                  </a:xfrm>
                </p:grpSpPr>
                <p:sp>
                  <p:nvSpPr>
                    <p:cNvPr id="58" name="Line 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742" y="3442"/>
                      <a:ext cx="3552" cy="0"/>
                    </a:xfrm>
                    <a:prstGeom prst="line">
                      <a:avLst/>
                    </a:prstGeom>
                    <a:noFill/>
                    <a:ln w="15240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7763" dir="135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246" y="2770"/>
                      <a:ext cx="0" cy="672"/>
                    </a:xfrm>
                    <a:prstGeom prst="line">
                      <a:avLst/>
                    </a:prstGeom>
                    <a:noFill/>
                    <a:ln w="15240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7763" dir="135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0" name="Line 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790" y="2770"/>
                      <a:ext cx="0" cy="672"/>
                    </a:xfrm>
                    <a:prstGeom prst="line">
                      <a:avLst/>
                    </a:prstGeom>
                    <a:noFill/>
                    <a:ln w="152400">
                      <a:solidFill>
                        <a:schemeClr val="accent2"/>
                      </a:solidFill>
                      <a:round/>
                      <a:headEnd/>
                      <a:tailEnd type="triangle" w="med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7763" dir="135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57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19" y="3251"/>
                    <a:ext cx="1957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pt-BR" altLang="pt-BR" b="1" dirty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</a:rPr>
                      <a:t>Retroalimentação</a:t>
                    </a:r>
                    <a:endParaRPr lang="en-US" altLang="pt-BR" b="1" dirty="0">
                      <a:solidFill>
                        <a:srgbClr val="8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anose="020B0604030504040204" pitchFamily="34" charset="0"/>
                    </a:endParaRPr>
                  </a:p>
                </p:txBody>
              </p:sp>
            </p:grpSp>
            <p:grpSp>
              <p:nvGrpSpPr>
                <p:cNvPr id="27" name="Group 25"/>
                <p:cNvGrpSpPr>
                  <a:grpSpLocks/>
                </p:cNvGrpSpPr>
                <p:nvPr/>
              </p:nvGrpSpPr>
              <p:grpSpPr bwMode="auto">
                <a:xfrm>
                  <a:off x="13186202" y="879264"/>
                  <a:ext cx="3373438" cy="1983133"/>
                  <a:chOff x="6643" y="1488"/>
                  <a:chExt cx="2125" cy="1535"/>
                </a:xfrm>
              </p:grpSpPr>
              <p:graphicFrame>
                <p:nvGraphicFramePr>
                  <p:cNvPr id="61" name="Object 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87814141"/>
                      </p:ext>
                    </p:extLst>
                  </p:nvPr>
                </p:nvGraphicFramePr>
                <p:xfrm>
                  <a:off x="6882" y="1488"/>
                  <a:ext cx="1886" cy="153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Foto do Photo Editor" r:id="rId12" imgW="4401164" imgH="2180952" progId="MSPhotoEd.3">
                          <p:embed/>
                        </p:oleObj>
                      </mc:Choice>
                      <mc:Fallback>
                        <p:oleObj name="Foto do Photo Editor" r:id="rId12" imgW="4401164" imgH="2180952" progId="MSPhotoEd.3">
                          <p:embed/>
                          <p:pic>
                            <p:nvPicPr>
                              <p:cNvPr id="39" name="Object 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882" y="1488"/>
                                <a:ext cx="1886" cy="153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40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4" y="2096"/>
                    <a:ext cx="1176" cy="28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pt-BR" altLang="pt-BR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</a:rPr>
                      <a:t>Processamento</a:t>
                    </a:r>
                    <a:endParaRPr lang="en-US" altLang="pt-BR" sz="1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6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6643" y="2044"/>
                    <a:ext cx="187" cy="192"/>
                  </a:xfrm>
                  <a:prstGeom prst="rightArrow">
                    <a:avLst>
                      <a:gd name="adj1" fmla="val 50000"/>
                      <a:gd name="adj2" fmla="val 25000"/>
                    </a:avLst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07763" dir="135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4" name="Group 29"/>
                <p:cNvGrpSpPr>
                  <a:grpSpLocks/>
                </p:cNvGrpSpPr>
                <p:nvPr/>
              </p:nvGrpSpPr>
              <p:grpSpPr bwMode="auto">
                <a:xfrm>
                  <a:off x="16639011" y="1324446"/>
                  <a:ext cx="1963737" cy="679562"/>
                  <a:chOff x="8818" y="1952"/>
                  <a:chExt cx="1237" cy="526"/>
                </a:xfrm>
              </p:grpSpPr>
              <p:graphicFrame>
                <p:nvGraphicFramePr>
                  <p:cNvPr id="63" name="Object 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653012772"/>
                      </p:ext>
                    </p:extLst>
                  </p:nvPr>
                </p:nvGraphicFramePr>
                <p:xfrm>
                  <a:off x="9077" y="1952"/>
                  <a:ext cx="735" cy="52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Foto do Photo Editor" r:id="rId14" imgW="4401164" imgH="2180952" progId="MSPhotoEd.3">
                          <p:embed/>
                        </p:oleObj>
                      </mc:Choice>
                      <mc:Fallback>
                        <p:oleObj name="Foto do Photo Editor" r:id="rId14" imgW="4401164" imgH="2180952" progId="MSPhotoEd.3">
                          <p:embed/>
                          <p:pic>
                            <p:nvPicPr>
                              <p:cNvPr id="35" name="Object 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9077" y="1952"/>
                                <a:ext cx="735" cy="52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 cap="flat" cmpd="sng">
                                    <a:solidFill>
                                      <a:srgbClr val="FF6600"/>
                                    </a:solidFill>
                                    <a:prstDash val="solid"/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64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19" y="2149"/>
                    <a:ext cx="529" cy="28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pt-BR" altLang="pt-BR" sz="1000" b="1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</a:rPr>
                      <a:t>Saída</a:t>
                    </a:r>
                    <a:endParaRPr lang="en-US" altLang="pt-BR" sz="1000" b="1">
                      <a:solidFill>
                        <a:srgbClr val="660066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65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9868" y="2132"/>
                    <a:ext cx="187" cy="193"/>
                  </a:xfrm>
                  <a:prstGeom prst="rightArrow">
                    <a:avLst>
                      <a:gd name="adj1" fmla="val 50000"/>
                      <a:gd name="adj2" fmla="val 25000"/>
                    </a:avLst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07763" dir="135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6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8818" y="2132"/>
                    <a:ext cx="187" cy="193"/>
                  </a:xfrm>
                  <a:prstGeom prst="rightArrow">
                    <a:avLst>
                      <a:gd name="adj1" fmla="val 50000"/>
                      <a:gd name="adj2" fmla="val 25000"/>
                    </a:avLst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07763" dir="135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1" name="Agrupar 20"/>
              <p:cNvGrpSpPr/>
              <p:nvPr/>
            </p:nvGrpSpPr>
            <p:grpSpPr>
              <a:xfrm>
                <a:off x="11688727" y="2983483"/>
                <a:ext cx="6062828" cy="627707"/>
                <a:chOff x="6123662" y="2969580"/>
                <a:chExt cx="6062828" cy="627707"/>
              </a:xfrm>
            </p:grpSpPr>
            <p:sp>
              <p:nvSpPr>
                <p:cNvPr id="23" name="AutoShape 10"/>
                <p:cNvSpPr>
                  <a:spLocks noChangeArrowheads="1"/>
                </p:cNvSpPr>
                <p:nvPr/>
              </p:nvSpPr>
              <p:spPr bwMode="auto">
                <a:xfrm>
                  <a:off x="6123662" y="3036558"/>
                  <a:ext cx="386813" cy="475308"/>
                </a:xfrm>
                <a:prstGeom prst="foldedCorner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chemeClr val="bg1"/>
                    </a:gs>
                    <a:gs pos="5000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7" name="AutoShape 10"/>
                <p:cNvSpPr>
                  <a:spLocks noChangeArrowheads="1"/>
                </p:cNvSpPr>
                <p:nvPr/>
              </p:nvSpPr>
              <p:spPr bwMode="auto">
                <a:xfrm>
                  <a:off x="11698357" y="2969580"/>
                  <a:ext cx="431592" cy="504657"/>
                </a:xfrm>
                <a:prstGeom prst="foldedCorner">
                  <a:avLst>
                    <a:gd name="adj" fmla="val 34130"/>
                  </a:avLst>
                </a:prstGeom>
                <a:gradFill rotWithShape="1">
                  <a:gsLst>
                    <a:gs pos="0">
                      <a:schemeClr val="bg1"/>
                    </a:gs>
                    <a:gs pos="5000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8" name="AutoShape 10"/>
                <p:cNvSpPr>
                  <a:spLocks noChangeArrowheads="1"/>
                </p:cNvSpPr>
                <p:nvPr/>
              </p:nvSpPr>
              <p:spPr bwMode="auto">
                <a:xfrm>
                  <a:off x="11799677" y="3121979"/>
                  <a:ext cx="386813" cy="475308"/>
                </a:xfrm>
                <a:prstGeom prst="foldedCorner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chemeClr val="bg1"/>
                    </a:gs>
                    <a:gs pos="5000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69" name="AutoShape 10"/>
            <p:cNvSpPr>
              <a:spLocks noChangeArrowheads="1"/>
            </p:cNvSpPr>
            <p:nvPr/>
          </p:nvSpPr>
          <p:spPr bwMode="auto">
            <a:xfrm>
              <a:off x="6095441" y="4817176"/>
              <a:ext cx="356120" cy="586823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437402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4" y="1852863"/>
            <a:ext cx="11042783" cy="4656221"/>
          </a:xfrm>
          <a:prstGeom prst="rect">
            <a:avLst/>
          </a:prstGeom>
        </p:spPr>
      </p:pic>
      <p:sp>
        <p:nvSpPr>
          <p:cNvPr id="11" name="Google Shape;97;p1"/>
          <p:cNvSpPr/>
          <p:nvPr/>
        </p:nvSpPr>
        <p:spPr>
          <a:xfrm>
            <a:off x="809897" y="2809827"/>
            <a:ext cx="10458325" cy="34162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/>
              <a:t>Controle de Execução na “JCL”;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Alguns erros ou “</a:t>
            </a:r>
            <a:r>
              <a:rPr lang="pt-BR" sz="2400" dirty="0" err="1"/>
              <a:t>Abends</a:t>
            </a:r>
            <a:r>
              <a:rPr lang="pt-BR" sz="2400" dirty="0"/>
              <a:t>” comuns;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Definição das mensagens de um “</a:t>
            </a:r>
            <a:r>
              <a:rPr lang="pt-BR" sz="2400" dirty="0" err="1"/>
              <a:t>Job</a:t>
            </a:r>
            <a:r>
              <a:rPr lang="pt-BR" sz="2400" dirty="0"/>
              <a:t>” a serem exibidas (na “</a:t>
            </a:r>
            <a:r>
              <a:rPr lang="pt-BR" sz="2400" dirty="0" err="1"/>
              <a:t>sysout</a:t>
            </a:r>
            <a:r>
              <a:rPr lang="pt-BR" sz="2400" dirty="0"/>
              <a:t>”);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Redirecionamento de mensagens de um “</a:t>
            </a:r>
            <a:r>
              <a:rPr lang="pt-BR" sz="2400" dirty="0" err="1"/>
              <a:t>Job</a:t>
            </a:r>
            <a:r>
              <a:rPr lang="pt-BR" sz="2400" dirty="0"/>
              <a:t>”;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Citação de alguns cartões comuns de um “</a:t>
            </a:r>
            <a:r>
              <a:rPr lang="pt-BR" sz="2400" dirty="0" err="1"/>
              <a:t>Job</a:t>
            </a:r>
            <a:r>
              <a:rPr lang="pt-BR" sz="2400" dirty="0"/>
              <a:t>”;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“Parâmetros Simbólicos”;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Execução de “</a:t>
            </a:r>
            <a:r>
              <a:rPr lang="pt-BR" sz="2400" dirty="0" err="1"/>
              <a:t>Job</a:t>
            </a:r>
            <a:r>
              <a:rPr lang="pt-BR" sz="2400" dirty="0"/>
              <a:t>” com “Parâmetros Simbólicos”;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Execução de “</a:t>
            </a:r>
            <a:r>
              <a:rPr lang="pt-BR" sz="2400" dirty="0" err="1"/>
              <a:t>Procs</a:t>
            </a:r>
            <a:r>
              <a:rPr lang="pt-BR" sz="2400" dirty="0"/>
              <a:t> In </a:t>
            </a:r>
            <a:r>
              <a:rPr lang="pt-BR" sz="2400" dirty="0" err="1"/>
              <a:t>Stream</a:t>
            </a:r>
            <a:r>
              <a:rPr lang="pt-BR" sz="2400" dirty="0"/>
              <a:t>” com “Parâmetros Simbólicos”;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Execução de “</a:t>
            </a:r>
            <a:r>
              <a:rPr lang="pt-BR" sz="2400" dirty="0" err="1"/>
              <a:t>Proc</a:t>
            </a:r>
            <a:r>
              <a:rPr lang="pt-BR" sz="2400" dirty="0"/>
              <a:t> Catalogada” com “Parâmetros Simbólicos”;</a:t>
            </a:r>
          </a:p>
        </p:txBody>
      </p:sp>
      <p:sp>
        <p:nvSpPr>
          <p:cNvPr id="97" name="Google Shape;97;p1"/>
          <p:cNvSpPr/>
          <p:nvPr/>
        </p:nvSpPr>
        <p:spPr>
          <a:xfrm>
            <a:off x="809897" y="2094409"/>
            <a:ext cx="10458326" cy="5231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2800" dirty="0">
                <a:latin typeface="Algerian" panose="04020705040A02060702" pitchFamily="82" charset="0"/>
              </a:rPr>
              <a:t>CONTEÚDO sobre </a:t>
            </a:r>
            <a:r>
              <a:rPr lang="pt-BR" sz="2800" dirty="0" err="1">
                <a:latin typeface="Algerian" panose="04020705040A02060702" pitchFamily="82" charset="0"/>
              </a:rPr>
              <a:t>jcl</a:t>
            </a:r>
            <a:r>
              <a:rPr lang="pt-BR" sz="2800" dirty="0">
                <a:latin typeface="Algerian" panose="04020705040A02060702" pitchFamily="82" charset="0"/>
              </a:rPr>
              <a:t> intermediário – módulo I</a:t>
            </a:r>
            <a:endParaRPr sz="2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096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2013914" y="2312364"/>
            <a:ext cx="5719973" cy="1061829"/>
          </a:xfrm>
          <a:prstGeom prst="rect">
            <a:avLst/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Todo </a:t>
            </a:r>
            <a:r>
              <a:rPr lang="pt-BR" b="1" dirty="0" err="1"/>
              <a:t>step</a:t>
            </a:r>
            <a:r>
              <a:rPr lang="pt-BR" dirty="0"/>
              <a:t> em um </a:t>
            </a:r>
            <a:r>
              <a:rPr lang="pt-BR" dirty="0" err="1"/>
              <a:t>job</a:t>
            </a:r>
            <a:r>
              <a:rPr lang="pt-BR" dirty="0"/>
              <a:t> depois de executado </a:t>
            </a:r>
            <a:r>
              <a:rPr lang="pt-BR" b="1" dirty="0"/>
              <a:t>retorna um</a:t>
            </a:r>
            <a:r>
              <a:rPr lang="pt-BR" dirty="0"/>
              <a:t> </a:t>
            </a:r>
            <a:r>
              <a:rPr lang="pt-BR" b="1" dirty="0"/>
              <a:t>código de execução </a:t>
            </a:r>
            <a:r>
              <a:rPr lang="pt-BR" dirty="0"/>
              <a:t>e o parâmetro </a:t>
            </a:r>
            <a:r>
              <a:rPr lang="pt-BR" b="1" dirty="0" err="1"/>
              <a:t>Cond</a:t>
            </a:r>
            <a:r>
              <a:rPr lang="pt-BR" dirty="0"/>
              <a:t> tem condições de avaliar este retorno através de uma </a:t>
            </a:r>
            <a:r>
              <a:rPr lang="pt-BR" b="1" dirty="0"/>
              <a:t>expressão lógica construída pelo desenvolvedor</a:t>
            </a:r>
            <a:r>
              <a:rPr lang="pt-BR" dirty="0"/>
              <a:t>.  </a:t>
            </a:r>
          </a:p>
        </p:txBody>
      </p:sp>
      <p:sp>
        <p:nvSpPr>
          <p:cNvPr id="7" name="Retângulo Arredondado 6"/>
          <p:cNvSpPr/>
          <p:nvPr/>
        </p:nvSpPr>
        <p:spPr>
          <a:xfrm>
            <a:off x="1814960" y="4341217"/>
            <a:ext cx="376027" cy="7102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1863817" y="4424426"/>
            <a:ext cx="257392" cy="23786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Arredondado 14"/>
          <p:cNvSpPr/>
          <p:nvPr/>
        </p:nvSpPr>
        <p:spPr>
          <a:xfrm>
            <a:off x="370278" y="4322429"/>
            <a:ext cx="894850" cy="7290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Step1</a:t>
            </a:r>
          </a:p>
        </p:txBody>
      </p:sp>
      <p:sp>
        <p:nvSpPr>
          <p:cNvPr id="16" name="Seta para a Direita 15"/>
          <p:cNvSpPr/>
          <p:nvPr/>
        </p:nvSpPr>
        <p:spPr>
          <a:xfrm>
            <a:off x="1265128" y="4586644"/>
            <a:ext cx="549832" cy="172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Elipse 71"/>
          <p:cNvSpPr/>
          <p:nvPr/>
        </p:nvSpPr>
        <p:spPr>
          <a:xfrm>
            <a:off x="1885218" y="4745502"/>
            <a:ext cx="257392" cy="2378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Seta para a Direita 75"/>
          <p:cNvSpPr/>
          <p:nvPr/>
        </p:nvSpPr>
        <p:spPr>
          <a:xfrm>
            <a:off x="2190987" y="4586644"/>
            <a:ext cx="549832" cy="172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Retângulo Arredondado 76"/>
          <p:cNvSpPr/>
          <p:nvPr/>
        </p:nvSpPr>
        <p:spPr>
          <a:xfrm>
            <a:off x="2740819" y="4341217"/>
            <a:ext cx="894850" cy="7290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Step2</a:t>
            </a:r>
          </a:p>
        </p:txBody>
      </p:sp>
      <p:sp>
        <p:nvSpPr>
          <p:cNvPr id="78" name="Retângulo Arredondado 77"/>
          <p:cNvSpPr/>
          <p:nvPr/>
        </p:nvSpPr>
        <p:spPr>
          <a:xfrm>
            <a:off x="4185501" y="4341856"/>
            <a:ext cx="376027" cy="7102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Elipse 78"/>
          <p:cNvSpPr/>
          <p:nvPr/>
        </p:nvSpPr>
        <p:spPr>
          <a:xfrm>
            <a:off x="4234358" y="4425065"/>
            <a:ext cx="257392" cy="23786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Seta para a Direita 79"/>
          <p:cNvSpPr/>
          <p:nvPr/>
        </p:nvSpPr>
        <p:spPr>
          <a:xfrm>
            <a:off x="3635669" y="4587283"/>
            <a:ext cx="549832" cy="172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Elipse 80"/>
          <p:cNvSpPr/>
          <p:nvPr/>
        </p:nvSpPr>
        <p:spPr>
          <a:xfrm>
            <a:off x="4255759" y="4746141"/>
            <a:ext cx="257392" cy="2378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Seta para a Direita 81"/>
          <p:cNvSpPr/>
          <p:nvPr/>
        </p:nvSpPr>
        <p:spPr>
          <a:xfrm>
            <a:off x="4561528" y="4587283"/>
            <a:ext cx="549832" cy="172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Retângulo Arredondado 82"/>
          <p:cNvSpPr/>
          <p:nvPr/>
        </p:nvSpPr>
        <p:spPr>
          <a:xfrm>
            <a:off x="5111360" y="4341856"/>
            <a:ext cx="894850" cy="7290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r>
              <a:rPr lang="pt-BR" dirty="0"/>
              <a:t>Step3</a:t>
            </a:r>
          </a:p>
          <a:p>
            <a:pPr algn="ctr"/>
            <a:endParaRPr lang="pt-BR" dirty="0"/>
          </a:p>
        </p:txBody>
      </p:sp>
      <p:sp>
        <p:nvSpPr>
          <p:cNvPr id="90" name="Retângulo Arredondado 89"/>
          <p:cNvSpPr/>
          <p:nvPr/>
        </p:nvSpPr>
        <p:spPr>
          <a:xfrm>
            <a:off x="6556042" y="4341362"/>
            <a:ext cx="376027" cy="7102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1" name="Elipse 90"/>
          <p:cNvSpPr/>
          <p:nvPr/>
        </p:nvSpPr>
        <p:spPr>
          <a:xfrm>
            <a:off x="6604899" y="4424571"/>
            <a:ext cx="257392" cy="23786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" name="Seta para a Direita 91"/>
          <p:cNvSpPr/>
          <p:nvPr/>
        </p:nvSpPr>
        <p:spPr>
          <a:xfrm>
            <a:off x="6006210" y="4586789"/>
            <a:ext cx="549832" cy="172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Elipse 92"/>
          <p:cNvSpPr/>
          <p:nvPr/>
        </p:nvSpPr>
        <p:spPr>
          <a:xfrm>
            <a:off x="6626300" y="4745647"/>
            <a:ext cx="257392" cy="2378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4" name="Seta para a Direita 93"/>
          <p:cNvSpPr/>
          <p:nvPr/>
        </p:nvSpPr>
        <p:spPr>
          <a:xfrm>
            <a:off x="6932069" y="4586789"/>
            <a:ext cx="549832" cy="172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Arredondado 94"/>
          <p:cNvSpPr/>
          <p:nvPr/>
        </p:nvSpPr>
        <p:spPr>
          <a:xfrm>
            <a:off x="7481901" y="4341362"/>
            <a:ext cx="894850" cy="7290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Step4</a:t>
            </a:r>
          </a:p>
        </p:txBody>
      </p:sp>
      <p:sp>
        <p:nvSpPr>
          <p:cNvPr id="96" name="Retângulo Arredondado 95"/>
          <p:cNvSpPr/>
          <p:nvPr/>
        </p:nvSpPr>
        <p:spPr>
          <a:xfrm>
            <a:off x="8926583" y="4342001"/>
            <a:ext cx="376027" cy="7102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7" name="Elipse 96"/>
          <p:cNvSpPr/>
          <p:nvPr/>
        </p:nvSpPr>
        <p:spPr>
          <a:xfrm>
            <a:off x="8975440" y="4425210"/>
            <a:ext cx="257392" cy="23786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8" name="Seta para a Direita 97"/>
          <p:cNvSpPr/>
          <p:nvPr/>
        </p:nvSpPr>
        <p:spPr>
          <a:xfrm>
            <a:off x="8376751" y="4587428"/>
            <a:ext cx="549832" cy="172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9" name="Elipse 98"/>
          <p:cNvSpPr/>
          <p:nvPr/>
        </p:nvSpPr>
        <p:spPr>
          <a:xfrm>
            <a:off x="8996841" y="4746286"/>
            <a:ext cx="257392" cy="2378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0" name="Seta para a Direita 99"/>
          <p:cNvSpPr/>
          <p:nvPr/>
        </p:nvSpPr>
        <p:spPr>
          <a:xfrm>
            <a:off x="9302610" y="4587428"/>
            <a:ext cx="549832" cy="172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1" name="Retângulo Arredondado 100"/>
          <p:cNvSpPr/>
          <p:nvPr/>
        </p:nvSpPr>
        <p:spPr>
          <a:xfrm>
            <a:off x="9852442" y="4342001"/>
            <a:ext cx="894850" cy="7290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err="1"/>
              <a:t>Step</a:t>
            </a:r>
            <a:r>
              <a:rPr lang="pt-BR" dirty="0"/>
              <a:t>...</a:t>
            </a:r>
          </a:p>
        </p:txBody>
      </p:sp>
      <p:sp>
        <p:nvSpPr>
          <p:cNvPr id="102" name="Retângulo Arredondado 101"/>
          <p:cNvSpPr/>
          <p:nvPr/>
        </p:nvSpPr>
        <p:spPr>
          <a:xfrm>
            <a:off x="1814960" y="5568884"/>
            <a:ext cx="376027" cy="7102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" name="Elipse 102"/>
          <p:cNvSpPr/>
          <p:nvPr/>
        </p:nvSpPr>
        <p:spPr>
          <a:xfrm>
            <a:off x="1863817" y="5652093"/>
            <a:ext cx="257392" cy="23786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Arredondado 103"/>
          <p:cNvSpPr/>
          <p:nvPr/>
        </p:nvSpPr>
        <p:spPr>
          <a:xfrm>
            <a:off x="370278" y="5550096"/>
            <a:ext cx="894850" cy="7290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Step1</a:t>
            </a:r>
          </a:p>
        </p:txBody>
      </p:sp>
      <p:sp>
        <p:nvSpPr>
          <p:cNvPr id="105" name="Seta para a Direita 104"/>
          <p:cNvSpPr/>
          <p:nvPr/>
        </p:nvSpPr>
        <p:spPr>
          <a:xfrm>
            <a:off x="1265128" y="5814311"/>
            <a:ext cx="549832" cy="172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6" name="Elipse 105"/>
          <p:cNvSpPr/>
          <p:nvPr/>
        </p:nvSpPr>
        <p:spPr>
          <a:xfrm>
            <a:off x="1885218" y="5973169"/>
            <a:ext cx="257392" cy="2378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7" name="Seta para a Direita 106"/>
          <p:cNvSpPr/>
          <p:nvPr/>
        </p:nvSpPr>
        <p:spPr>
          <a:xfrm>
            <a:off x="2190987" y="5814311"/>
            <a:ext cx="549832" cy="172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8" name="Retângulo Arredondado 107"/>
          <p:cNvSpPr/>
          <p:nvPr/>
        </p:nvSpPr>
        <p:spPr>
          <a:xfrm>
            <a:off x="2740819" y="5568884"/>
            <a:ext cx="894850" cy="7290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Step2</a:t>
            </a:r>
          </a:p>
        </p:txBody>
      </p:sp>
      <p:sp>
        <p:nvSpPr>
          <p:cNvPr id="109" name="Retângulo Arredondado 108"/>
          <p:cNvSpPr/>
          <p:nvPr/>
        </p:nvSpPr>
        <p:spPr>
          <a:xfrm>
            <a:off x="4185501" y="5569523"/>
            <a:ext cx="376027" cy="7102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0" name="Elipse 109"/>
          <p:cNvSpPr/>
          <p:nvPr/>
        </p:nvSpPr>
        <p:spPr>
          <a:xfrm>
            <a:off x="4234358" y="5652732"/>
            <a:ext cx="257392" cy="2378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1" name="Seta para a Direita 110"/>
          <p:cNvSpPr/>
          <p:nvPr/>
        </p:nvSpPr>
        <p:spPr>
          <a:xfrm>
            <a:off x="3635669" y="5814950"/>
            <a:ext cx="549832" cy="172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2" name="Elipse 111"/>
          <p:cNvSpPr/>
          <p:nvPr/>
        </p:nvSpPr>
        <p:spPr>
          <a:xfrm>
            <a:off x="4255759" y="5973808"/>
            <a:ext cx="257392" cy="23786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4" name="Retângulo Arredondado 113"/>
          <p:cNvSpPr/>
          <p:nvPr/>
        </p:nvSpPr>
        <p:spPr>
          <a:xfrm>
            <a:off x="5111360" y="5569523"/>
            <a:ext cx="894850" cy="7290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Step3</a:t>
            </a:r>
          </a:p>
        </p:txBody>
      </p:sp>
      <p:sp>
        <p:nvSpPr>
          <p:cNvPr id="115" name="Retângulo Arredondado 114"/>
          <p:cNvSpPr/>
          <p:nvPr/>
        </p:nvSpPr>
        <p:spPr>
          <a:xfrm>
            <a:off x="6556042" y="5569029"/>
            <a:ext cx="376027" cy="7102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6" name="Elipse 115"/>
          <p:cNvSpPr/>
          <p:nvPr/>
        </p:nvSpPr>
        <p:spPr>
          <a:xfrm>
            <a:off x="6604899" y="5652238"/>
            <a:ext cx="257392" cy="2378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0" name="Retângulo Arredondado 119"/>
          <p:cNvSpPr/>
          <p:nvPr/>
        </p:nvSpPr>
        <p:spPr>
          <a:xfrm>
            <a:off x="7481901" y="5569029"/>
            <a:ext cx="894850" cy="7290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Step4</a:t>
            </a:r>
          </a:p>
        </p:txBody>
      </p:sp>
      <p:sp>
        <p:nvSpPr>
          <p:cNvPr id="121" name="Retângulo Arredondado 120"/>
          <p:cNvSpPr/>
          <p:nvPr/>
        </p:nvSpPr>
        <p:spPr>
          <a:xfrm>
            <a:off x="8926583" y="5569668"/>
            <a:ext cx="376027" cy="7102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2" name="Elipse 121"/>
          <p:cNvSpPr/>
          <p:nvPr/>
        </p:nvSpPr>
        <p:spPr>
          <a:xfrm>
            <a:off x="8975440" y="5652877"/>
            <a:ext cx="257392" cy="23786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4" name="Elipse 123"/>
          <p:cNvSpPr/>
          <p:nvPr/>
        </p:nvSpPr>
        <p:spPr>
          <a:xfrm>
            <a:off x="8996841" y="5973953"/>
            <a:ext cx="257392" cy="2378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5" name="Seta para a Direita 124"/>
          <p:cNvSpPr/>
          <p:nvPr/>
        </p:nvSpPr>
        <p:spPr>
          <a:xfrm>
            <a:off x="9302610" y="5815095"/>
            <a:ext cx="549832" cy="172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Retângulo Arredondado 125"/>
          <p:cNvSpPr/>
          <p:nvPr/>
        </p:nvSpPr>
        <p:spPr>
          <a:xfrm>
            <a:off x="9852442" y="5569668"/>
            <a:ext cx="894850" cy="7290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Step5</a:t>
            </a:r>
          </a:p>
        </p:txBody>
      </p:sp>
      <p:cxnSp>
        <p:nvCxnSpPr>
          <p:cNvPr id="132" name="Conector Angulado 131"/>
          <p:cNvCxnSpPr>
            <a:stCxn id="109" idx="2"/>
          </p:cNvCxnSpPr>
          <p:nvPr/>
        </p:nvCxnSpPr>
        <p:spPr>
          <a:xfrm rot="5400000" flipH="1" flipV="1">
            <a:off x="6744218" y="3898453"/>
            <a:ext cx="10616" cy="4752022"/>
          </a:xfrm>
          <a:prstGeom prst="bentConnector4">
            <a:avLst>
              <a:gd name="adj1" fmla="val -3137735"/>
              <a:gd name="adj2" fmla="val 99809"/>
            </a:avLst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Retângulo Arredondado 141"/>
          <p:cNvSpPr/>
          <p:nvPr/>
        </p:nvSpPr>
        <p:spPr>
          <a:xfrm>
            <a:off x="842478" y="2265899"/>
            <a:ext cx="631771" cy="12202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3" name="Elipse 142"/>
          <p:cNvSpPr/>
          <p:nvPr/>
        </p:nvSpPr>
        <p:spPr>
          <a:xfrm>
            <a:off x="924417" y="2351917"/>
            <a:ext cx="432450" cy="40866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4" name="Elipse 143"/>
          <p:cNvSpPr/>
          <p:nvPr/>
        </p:nvSpPr>
        <p:spPr>
          <a:xfrm>
            <a:off x="942138" y="2965530"/>
            <a:ext cx="432450" cy="40866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6" name="CaixaDeTexto 145"/>
          <p:cNvSpPr txBox="1"/>
          <p:nvPr/>
        </p:nvSpPr>
        <p:spPr>
          <a:xfrm>
            <a:off x="2651117" y="2734368"/>
            <a:ext cx="6007107" cy="10618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A execução de um </a:t>
            </a:r>
            <a:r>
              <a:rPr lang="pt-BR" b="1" dirty="0" err="1"/>
              <a:t>step</a:t>
            </a:r>
            <a:r>
              <a:rPr lang="pt-BR" dirty="0"/>
              <a:t> de um </a:t>
            </a:r>
            <a:r>
              <a:rPr lang="pt-BR" dirty="0" err="1"/>
              <a:t>job</a:t>
            </a:r>
            <a:r>
              <a:rPr lang="pt-BR" dirty="0"/>
              <a:t> pode ser controlada com base no </a:t>
            </a:r>
            <a:r>
              <a:rPr lang="pt-BR" b="1" dirty="0"/>
              <a:t>código de retorno</a:t>
            </a:r>
            <a:r>
              <a:rPr lang="pt-BR" dirty="0"/>
              <a:t> do (s) </a:t>
            </a:r>
            <a:r>
              <a:rPr lang="pt-BR" b="1" dirty="0" err="1"/>
              <a:t>step</a:t>
            </a:r>
            <a:r>
              <a:rPr lang="pt-BR" dirty="0"/>
              <a:t> (s) </a:t>
            </a:r>
            <a:r>
              <a:rPr lang="pt-BR" b="1" dirty="0"/>
              <a:t>anterior</a:t>
            </a:r>
            <a:r>
              <a:rPr lang="pt-BR" dirty="0"/>
              <a:t> (es) usando o parâmetro </a:t>
            </a:r>
            <a:r>
              <a:rPr lang="pt-BR" b="1" dirty="0"/>
              <a:t>COND</a:t>
            </a:r>
            <a:r>
              <a:rPr lang="pt-BR" dirty="0"/>
              <a:t> ou a construção </a:t>
            </a:r>
            <a:r>
              <a:rPr lang="pt-BR" b="1" dirty="0"/>
              <a:t>IF-THEN-ELSE</a:t>
            </a:r>
            <a:r>
              <a:rPr lang="pt-BR" dirty="0"/>
              <a:t>.</a:t>
            </a:r>
          </a:p>
        </p:txBody>
      </p:sp>
      <p:sp>
        <p:nvSpPr>
          <p:cNvPr id="55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90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0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CaixaDeTexto 58"/>
          <p:cNvSpPr txBox="1"/>
          <p:nvPr/>
        </p:nvSpPr>
        <p:spPr>
          <a:xfrm>
            <a:off x="224663" y="1489398"/>
            <a:ext cx="11537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1 – Controle de Execução na “JCL” – Parâmetro </a:t>
            </a:r>
            <a:r>
              <a:rPr lang="pt-BR" sz="2000" b="1" dirty="0" err="1"/>
              <a:t>Cond</a:t>
            </a:r>
            <a:r>
              <a:rPr lang="pt-BR" sz="2000" b="1" dirty="0"/>
              <a:t> – execução condicional         </a:t>
            </a:r>
            <a:r>
              <a:rPr lang="pt-BR" sz="1600" i="1" dirty="0"/>
              <a:t> </a:t>
            </a:r>
          </a:p>
        </p:txBody>
      </p:sp>
      <p:sp>
        <p:nvSpPr>
          <p:cNvPr id="64" name="Elipse 63"/>
          <p:cNvSpPr/>
          <p:nvPr/>
        </p:nvSpPr>
        <p:spPr>
          <a:xfrm>
            <a:off x="6626300" y="5960305"/>
            <a:ext cx="257392" cy="2378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3388802" y="3170797"/>
            <a:ext cx="6732388" cy="738664"/>
          </a:xfrm>
          <a:prstGeom prst="rect">
            <a:avLst/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Se o resultado da avaliação da expressão lógica for </a:t>
            </a:r>
            <a:r>
              <a:rPr lang="pt-BR" b="1" dirty="0">
                <a:solidFill>
                  <a:schemeClr val="tx1"/>
                </a:solidFill>
              </a:rPr>
              <a:t>verdadeira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 (verde) </a:t>
            </a:r>
            <a:r>
              <a:rPr lang="pt-BR" dirty="0"/>
              <a:t>o </a:t>
            </a:r>
            <a:r>
              <a:rPr lang="pt-BR" dirty="0" err="1"/>
              <a:t>step</a:t>
            </a:r>
            <a:r>
              <a:rPr lang="pt-BR" dirty="0"/>
              <a:t> não será executado, caso contrário; será </a:t>
            </a:r>
            <a:r>
              <a:rPr lang="pt-BR" b="1" dirty="0">
                <a:solidFill>
                  <a:schemeClr val="tx1"/>
                </a:solidFill>
              </a:rPr>
              <a:t>falso</a:t>
            </a:r>
            <a:r>
              <a:rPr lang="pt-BR" b="1" dirty="0">
                <a:solidFill>
                  <a:srgbClr val="C00000"/>
                </a:solidFill>
              </a:rPr>
              <a:t> (vermelho)</a:t>
            </a:r>
            <a:r>
              <a:rPr lang="pt-BR" dirty="0"/>
              <a:t> e o </a:t>
            </a:r>
            <a:r>
              <a:rPr lang="pt-BR" dirty="0" err="1"/>
              <a:t>step</a:t>
            </a:r>
            <a:r>
              <a:rPr lang="pt-BR" dirty="0"/>
              <a:t> será executado.</a:t>
            </a:r>
          </a:p>
        </p:txBody>
      </p:sp>
    </p:spTree>
    <p:extLst>
      <p:ext uri="{BB962C8B-B14F-4D97-AF65-F5344CB8AC3E}">
        <p14:creationId xmlns:p14="http://schemas.microsoft.com/office/powerpoint/2010/main" val="409621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tângulo Arredondado 101"/>
          <p:cNvSpPr/>
          <p:nvPr/>
        </p:nvSpPr>
        <p:spPr>
          <a:xfrm>
            <a:off x="2153163" y="5193103"/>
            <a:ext cx="376027" cy="7102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" name="Elipse 102"/>
          <p:cNvSpPr/>
          <p:nvPr/>
        </p:nvSpPr>
        <p:spPr>
          <a:xfrm>
            <a:off x="2202020" y="5276312"/>
            <a:ext cx="257392" cy="23786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Arredondado 103"/>
          <p:cNvSpPr/>
          <p:nvPr/>
        </p:nvSpPr>
        <p:spPr>
          <a:xfrm>
            <a:off x="708481" y="5174315"/>
            <a:ext cx="894850" cy="7290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Step1</a:t>
            </a:r>
          </a:p>
        </p:txBody>
      </p:sp>
      <p:sp>
        <p:nvSpPr>
          <p:cNvPr id="105" name="Seta para a Direita 104"/>
          <p:cNvSpPr/>
          <p:nvPr/>
        </p:nvSpPr>
        <p:spPr>
          <a:xfrm>
            <a:off x="1603331" y="5438530"/>
            <a:ext cx="549832" cy="172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6" name="Elipse 105"/>
          <p:cNvSpPr/>
          <p:nvPr/>
        </p:nvSpPr>
        <p:spPr>
          <a:xfrm>
            <a:off x="2223421" y="5597388"/>
            <a:ext cx="257392" cy="2378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7" name="Seta para a Direita 106"/>
          <p:cNvSpPr/>
          <p:nvPr/>
        </p:nvSpPr>
        <p:spPr>
          <a:xfrm>
            <a:off x="2529190" y="5438530"/>
            <a:ext cx="549832" cy="172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8" name="Retângulo Arredondado 107"/>
          <p:cNvSpPr/>
          <p:nvPr/>
        </p:nvSpPr>
        <p:spPr>
          <a:xfrm>
            <a:off x="3079022" y="5193103"/>
            <a:ext cx="894850" cy="7290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Step2</a:t>
            </a:r>
          </a:p>
        </p:txBody>
      </p:sp>
      <p:sp>
        <p:nvSpPr>
          <p:cNvPr id="109" name="Retângulo Arredondado 108"/>
          <p:cNvSpPr/>
          <p:nvPr/>
        </p:nvSpPr>
        <p:spPr>
          <a:xfrm>
            <a:off x="4523704" y="5193742"/>
            <a:ext cx="376027" cy="7102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0" name="Elipse 109"/>
          <p:cNvSpPr/>
          <p:nvPr/>
        </p:nvSpPr>
        <p:spPr>
          <a:xfrm>
            <a:off x="4572561" y="5276951"/>
            <a:ext cx="257392" cy="2378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1" name="Seta para a Direita 110"/>
          <p:cNvSpPr/>
          <p:nvPr/>
        </p:nvSpPr>
        <p:spPr>
          <a:xfrm>
            <a:off x="3973872" y="5439169"/>
            <a:ext cx="549832" cy="172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2" name="Elipse 111"/>
          <p:cNvSpPr/>
          <p:nvPr/>
        </p:nvSpPr>
        <p:spPr>
          <a:xfrm>
            <a:off x="4593962" y="5598027"/>
            <a:ext cx="257392" cy="23786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4" name="Retângulo Arredondado 113"/>
          <p:cNvSpPr/>
          <p:nvPr/>
        </p:nvSpPr>
        <p:spPr>
          <a:xfrm>
            <a:off x="5449563" y="5193742"/>
            <a:ext cx="894850" cy="7290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Step3</a:t>
            </a:r>
          </a:p>
        </p:txBody>
      </p:sp>
      <p:sp>
        <p:nvSpPr>
          <p:cNvPr id="115" name="Retângulo Arredondado 114"/>
          <p:cNvSpPr/>
          <p:nvPr/>
        </p:nvSpPr>
        <p:spPr>
          <a:xfrm>
            <a:off x="6894245" y="5193248"/>
            <a:ext cx="376027" cy="7102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6" name="Elipse 115"/>
          <p:cNvSpPr/>
          <p:nvPr/>
        </p:nvSpPr>
        <p:spPr>
          <a:xfrm>
            <a:off x="6943102" y="5276457"/>
            <a:ext cx="257392" cy="2378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0" name="Retângulo Arredondado 119"/>
          <p:cNvSpPr/>
          <p:nvPr/>
        </p:nvSpPr>
        <p:spPr>
          <a:xfrm>
            <a:off x="7820104" y="5193248"/>
            <a:ext cx="894850" cy="7290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Step4</a:t>
            </a:r>
          </a:p>
        </p:txBody>
      </p:sp>
      <p:sp>
        <p:nvSpPr>
          <p:cNvPr id="121" name="Retângulo Arredondado 120"/>
          <p:cNvSpPr/>
          <p:nvPr/>
        </p:nvSpPr>
        <p:spPr>
          <a:xfrm>
            <a:off x="9264786" y="5193887"/>
            <a:ext cx="376027" cy="7102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2" name="Elipse 121"/>
          <p:cNvSpPr/>
          <p:nvPr/>
        </p:nvSpPr>
        <p:spPr>
          <a:xfrm>
            <a:off x="9313643" y="5277096"/>
            <a:ext cx="257392" cy="23786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4" name="Elipse 123"/>
          <p:cNvSpPr/>
          <p:nvPr/>
        </p:nvSpPr>
        <p:spPr>
          <a:xfrm>
            <a:off x="9335044" y="5598172"/>
            <a:ext cx="257392" cy="2378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5" name="Seta para a Direita 124"/>
          <p:cNvSpPr/>
          <p:nvPr/>
        </p:nvSpPr>
        <p:spPr>
          <a:xfrm>
            <a:off x="9640813" y="5439314"/>
            <a:ext cx="549832" cy="172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Retângulo Arredondado 125"/>
          <p:cNvSpPr/>
          <p:nvPr/>
        </p:nvSpPr>
        <p:spPr>
          <a:xfrm>
            <a:off x="10190645" y="5193887"/>
            <a:ext cx="894850" cy="7290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Step5</a:t>
            </a:r>
          </a:p>
        </p:txBody>
      </p:sp>
      <p:cxnSp>
        <p:nvCxnSpPr>
          <p:cNvPr id="132" name="Conector Angulado 131"/>
          <p:cNvCxnSpPr>
            <a:endCxn id="121" idx="2"/>
          </p:cNvCxnSpPr>
          <p:nvPr/>
        </p:nvCxnSpPr>
        <p:spPr>
          <a:xfrm>
            <a:off x="4783115" y="5903352"/>
            <a:ext cx="4669685" cy="784"/>
          </a:xfrm>
          <a:prstGeom prst="bentConnector4">
            <a:avLst>
              <a:gd name="adj1" fmla="val -967"/>
              <a:gd name="adj2" fmla="val 44253699"/>
            </a:avLst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Retângulo Arredondado 141"/>
          <p:cNvSpPr/>
          <p:nvPr/>
        </p:nvSpPr>
        <p:spPr>
          <a:xfrm>
            <a:off x="708481" y="2685600"/>
            <a:ext cx="631771" cy="12202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3" name="Elipse 142"/>
          <p:cNvSpPr/>
          <p:nvPr/>
        </p:nvSpPr>
        <p:spPr>
          <a:xfrm>
            <a:off x="790420" y="2758555"/>
            <a:ext cx="432450" cy="40866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4" name="Elipse 143"/>
          <p:cNvSpPr/>
          <p:nvPr/>
        </p:nvSpPr>
        <p:spPr>
          <a:xfrm>
            <a:off x="808141" y="3372168"/>
            <a:ext cx="432450" cy="40866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6" name="CaixaDeTexto 145"/>
          <p:cNvSpPr txBox="1"/>
          <p:nvPr/>
        </p:nvSpPr>
        <p:spPr>
          <a:xfrm>
            <a:off x="1811219" y="2233648"/>
            <a:ext cx="6732527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err="1"/>
              <a:t>Cond</a:t>
            </a:r>
            <a:r>
              <a:rPr lang="pt-BR" dirty="0"/>
              <a:t> = (valor, operador |, </a:t>
            </a:r>
            <a:r>
              <a:rPr lang="pt-BR" dirty="0" err="1"/>
              <a:t>stepname</a:t>
            </a:r>
            <a:r>
              <a:rPr lang="pt-BR" dirty="0"/>
              <a:t>|)</a:t>
            </a:r>
          </a:p>
          <a:p>
            <a:endParaRPr lang="pt-BR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t-BR" dirty="0"/>
              <a:t>valor – usado para comparação</a:t>
            </a:r>
          </a:p>
          <a:p>
            <a:endParaRPr lang="pt-BR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t-BR" dirty="0"/>
              <a:t>operador – é o tipo de comparação que será realizada com o código de retorno de cada </a:t>
            </a:r>
            <a:r>
              <a:rPr lang="pt-BR" dirty="0" err="1"/>
              <a:t>step</a:t>
            </a:r>
            <a:r>
              <a:rPr lang="pt-BR" dirty="0"/>
              <a:t>.</a:t>
            </a:r>
          </a:p>
          <a:p>
            <a:endParaRPr lang="pt-BR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t-BR" dirty="0" err="1"/>
              <a:t>stepname</a:t>
            </a:r>
            <a:r>
              <a:rPr lang="pt-BR" dirty="0"/>
              <a:t> – o teste será feito para o </a:t>
            </a:r>
            <a:r>
              <a:rPr lang="pt-BR" dirty="0" err="1"/>
              <a:t>step</a:t>
            </a:r>
            <a:r>
              <a:rPr lang="pt-BR" dirty="0"/>
              <a:t> designado. </a:t>
            </a:r>
          </a:p>
        </p:txBody>
      </p:sp>
      <p:sp>
        <p:nvSpPr>
          <p:cNvPr id="31" name="Google Shape;89;p1"/>
          <p:cNvSpPr/>
          <p:nvPr/>
        </p:nvSpPr>
        <p:spPr>
          <a:xfrm>
            <a:off x="-8018" y="1429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90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5025" y="291374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0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86817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CaixaDeTexto 34"/>
          <p:cNvSpPr txBox="1"/>
          <p:nvPr/>
        </p:nvSpPr>
        <p:spPr>
          <a:xfrm>
            <a:off x="224663" y="1489398"/>
            <a:ext cx="11537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1 – Controle de Execução na “JCL” – Parâmetro </a:t>
            </a:r>
            <a:r>
              <a:rPr lang="pt-BR" sz="2000" b="1" dirty="0" err="1"/>
              <a:t>Cond</a:t>
            </a:r>
            <a:r>
              <a:rPr lang="pt-BR" sz="2000" b="1" dirty="0"/>
              <a:t> – execução condicional         </a:t>
            </a:r>
            <a:r>
              <a:rPr lang="pt-BR" sz="1600" i="1" dirty="0"/>
              <a:t>(continuação) </a:t>
            </a:r>
          </a:p>
        </p:txBody>
      </p:sp>
      <p:sp>
        <p:nvSpPr>
          <p:cNvPr id="37" name="Elipse 36"/>
          <p:cNvSpPr/>
          <p:nvPr/>
        </p:nvSpPr>
        <p:spPr>
          <a:xfrm>
            <a:off x="6967630" y="5610570"/>
            <a:ext cx="257392" cy="2378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CaixaDeTexto 54"/>
          <p:cNvSpPr txBox="1"/>
          <p:nvPr/>
        </p:nvSpPr>
        <p:spPr>
          <a:xfrm>
            <a:off x="8645322" y="2208338"/>
            <a:ext cx="2540814" cy="1815882"/>
          </a:xfrm>
          <a:prstGeom prst="rect">
            <a:avLst/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              Tipos de Operador</a:t>
            </a:r>
          </a:p>
          <a:p>
            <a:endParaRPr lang="pt-BR" dirty="0"/>
          </a:p>
          <a:p>
            <a:r>
              <a:rPr lang="pt-BR" dirty="0"/>
              <a:t>GT – Maior que</a:t>
            </a:r>
          </a:p>
          <a:p>
            <a:r>
              <a:rPr lang="pt-BR" dirty="0"/>
              <a:t>GE – Maior ou igual que</a:t>
            </a:r>
          </a:p>
          <a:p>
            <a:r>
              <a:rPr lang="pt-BR" dirty="0"/>
              <a:t>EQ – igual</a:t>
            </a:r>
          </a:p>
          <a:p>
            <a:r>
              <a:rPr lang="pt-BR" dirty="0"/>
              <a:t>NE – Diferente</a:t>
            </a:r>
          </a:p>
          <a:p>
            <a:r>
              <a:rPr lang="pt-BR" dirty="0"/>
              <a:t>LT – Menor que</a:t>
            </a:r>
          </a:p>
          <a:p>
            <a:r>
              <a:rPr lang="pt-BR" dirty="0"/>
              <a:t>LE – Menor ou igual que</a:t>
            </a:r>
          </a:p>
        </p:txBody>
      </p:sp>
      <p:sp>
        <p:nvSpPr>
          <p:cNvPr id="6" name="Retângulo 5"/>
          <p:cNvSpPr/>
          <p:nvPr/>
        </p:nvSpPr>
        <p:spPr>
          <a:xfrm>
            <a:off x="2907759" y="2786504"/>
            <a:ext cx="6545215" cy="2031325"/>
          </a:xfrm>
          <a:prstGeom prst="rect">
            <a:avLst/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dirty="0"/>
              <a:t>Retorno da execução de um </a:t>
            </a:r>
            <a:r>
              <a:rPr lang="pt-BR" dirty="0" err="1"/>
              <a:t>Step</a:t>
            </a:r>
            <a:r>
              <a:rPr lang="pt-BR" dirty="0"/>
              <a:t>:</a:t>
            </a:r>
          </a:p>
          <a:p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0 – execução com sucesso - normal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4 – pequenos erros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8 – erros ou problemas significativos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12 – erros ou problemas graves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16 – problemas muitos sérios</a:t>
            </a:r>
          </a:p>
          <a:p>
            <a:endParaRPr lang="pt-BR" dirty="0"/>
          </a:p>
          <a:p>
            <a:r>
              <a:rPr lang="pt-BR" dirty="0"/>
              <a:t>O  retorno da execução de um </a:t>
            </a:r>
            <a:r>
              <a:rPr lang="pt-BR" dirty="0" err="1"/>
              <a:t>Step</a:t>
            </a:r>
            <a:r>
              <a:rPr lang="pt-BR" dirty="0"/>
              <a:t> é um número de 0 a 4095. </a:t>
            </a:r>
          </a:p>
        </p:txBody>
      </p:sp>
    </p:spTree>
    <p:extLst>
      <p:ext uri="{BB962C8B-B14F-4D97-AF65-F5344CB8AC3E}">
        <p14:creationId xmlns:p14="http://schemas.microsoft.com/office/powerpoint/2010/main" val="371445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tângulo Arredondado 101"/>
          <p:cNvSpPr/>
          <p:nvPr/>
        </p:nvSpPr>
        <p:spPr>
          <a:xfrm>
            <a:off x="2153163" y="5339914"/>
            <a:ext cx="376027" cy="7102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" name="Elipse 102"/>
          <p:cNvSpPr/>
          <p:nvPr/>
        </p:nvSpPr>
        <p:spPr>
          <a:xfrm>
            <a:off x="2202020" y="5423123"/>
            <a:ext cx="257392" cy="23786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Arredondado 103"/>
          <p:cNvSpPr/>
          <p:nvPr/>
        </p:nvSpPr>
        <p:spPr>
          <a:xfrm>
            <a:off x="708481" y="5321126"/>
            <a:ext cx="894850" cy="7290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Step1</a:t>
            </a:r>
          </a:p>
        </p:txBody>
      </p:sp>
      <p:sp>
        <p:nvSpPr>
          <p:cNvPr id="105" name="Seta para a Direita 104"/>
          <p:cNvSpPr/>
          <p:nvPr/>
        </p:nvSpPr>
        <p:spPr>
          <a:xfrm>
            <a:off x="1603331" y="5585341"/>
            <a:ext cx="549832" cy="172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6" name="Elipse 105"/>
          <p:cNvSpPr/>
          <p:nvPr/>
        </p:nvSpPr>
        <p:spPr>
          <a:xfrm>
            <a:off x="2223421" y="5744199"/>
            <a:ext cx="257392" cy="2378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7" name="Seta para a Direita 106"/>
          <p:cNvSpPr/>
          <p:nvPr/>
        </p:nvSpPr>
        <p:spPr>
          <a:xfrm>
            <a:off x="2529190" y="5585341"/>
            <a:ext cx="549832" cy="172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8" name="Retângulo Arredondado 107"/>
          <p:cNvSpPr/>
          <p:nvPr/>
        </p:nvSpPr>
        <p:spPr>
          <a:xfrm>
            <a:off x="3079022" y="5339914"/>
            <a:ext cx="894850" cy="7290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Step2</a:t>
            </a:r>
          </a:p>
        </p:txBody>
      </p:sp>
      <p:sp>
        <p:nvSpPr>
          <p:cNvPr id="109" name="Retângulo Arredondado 108"/>
          <p:cNvSpPr/>
          <p:nvPr/>
        </p:nvSpPr>
        <p:spPr>
          <a:xfrm>
            <a:off x="4523704" y="5340553"/>
            <a:ext cx="376027" cy="7102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0" name="Elipse 109"/>
          <p:cNvSpPr/>
          <p:nvPr/>
        </p:nvSpPr>
        <p:spPr>
          <a:xfrm>
            <a:off x="4572561" y="5423762"/>
            <a:ext cx="257392" cy="2378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1" name="Seta para a Direita 110"/>
          <p:cNvSpPr/>
          <p:nvPr/>
        </p:nvSpPr>
        <p:spPr>
          <a:xfrm>
            <a:off x="3973872" y="5585980"/>
            <a:ext cx="549832" cy="172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2" name="Elipse 111"/>
          <p:cNvSpPr/>
          <p:nvPr/>
        </p:nvSpPr>
        <p:spPr>
          <a:xfrm>
            <a:off x="4593962" y="5744838"/>
            <a:ext cx="257392" cy="23786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4" name="Retângulo Arredondado 113"/>
          <p:cNvSpPr/>
          <p:nvPr/>
        </p:nvSpPr>
        <p:spPr>
          <a:xfrm>
            <a:off x="5449563" y="5340553"/>
            <a:ext cx="894850" cy="7290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Step3</a:t>
            </a:r>
          </a:p>
        </p:txBody>
      </p:sp>
      <p:sp>
        <p:nvSpPr>
          <p:cNvPr id="115" name="Retângulo Arredondado 114"/>
          <p:cNvSpPr/>
          <p:nvPr/>
        </p:nvSpPr>
        <p:spPr>
          <a:xfrm>
            <a:off x="6894245" y="5340059"/>
            <a:ext cx="376027" cy="7102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6" name="Elipse 115"/>
          <p:cNvSpPr/>
          <p:nvPr/>
        </p:nvSpPr>
        <p:spPr>
          <a:xfrm>
            <a:off x="6943102" y="5423268"/>
            <a:ext cx="257392" cy="2378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0" name="Retângulo Arredondado 119"/>
          <p:cNvSpPr/>
          <p:nvPr/>
        </p:nvSpPr>
        <p:spPr>
          <a:xfrm>
            <a:off x="7820104" y="5340059"/>
            <a:ext cx="894850" cy="7290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Step4</a:t>
            </a:r>
          </a:p>
        </p:txBody>
      </p:sp>
      <p:sp>
        <p:nvSpPr>
          <p:cNvPr id="121" name="Retângulo Arredondado 120"/>
          <p:cNvSpPr/>
          <p:nvPr/>
        </p:nvSpPr>
        <p:spPr>
          <a:xfrm>
            <a:off x="9264786" y="5340698"/>
            <a:ext cx="376027" cy="7102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2" name="Elipse 121"/>
          <p:cNvSpPr/>
          <p:nvPr/>
        </p:nvSpPr>
        <p:spPr>
          <a:xfrm>
            <a:off x="9313643" y="5423907"/>
            <a:ext cx="257392" cy="23786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4" name="Elipse 123"/>
          <p:cNvSpPr/>
          <p:nvPr/>
        </p:nvSpPr>
        <p:spPr>
          <a:xfrm>
            <a:off x="9335044" y="5744983"/>
            <a:ext cx="257392" cy="2378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5" name="Seta para a Direita 124"/>
          <p:cNvSpPr/>
          <p:nvPr/>
        </p:nvSpPr>
        <p:spPr>
          <a:xfrm>
            <a:off x="9640813" y="5586125"/>
            <a:ext cx="549832" cy="172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Retângulo Arredondado 125"/>
          <p:cNvSpPr/>
          <p:nvPr/>
        </p:nvSpPr>
        <p:spPr>
          <a:xfrm>
            <a:off x="10190645" y="5340698"/>
            <a:ext cx="894850" cy="7290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Step5</a:t>
            </a:r>
          </a:p>
        </p:txBody>
      </p:sp>
      <p:sp>
        <p:nvSpPr>
          <p:cNvPr id="142" name="Retângulo Arredondado 141"/>
          <p:cNvSpPr/>
          <p:nvPr/>
        </p:nvSpPr>
        <p:spPr>
          <a:xfrm>
            <a:off x="1208241" y="3046970"/>
            <a:ext cx="631771" cy="12202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3" name="Elipse 142"/>
          <p:cNvSpPr/>
          <p:nvPr/>
        </p:nvSpPr>
        <p:spPr>
          <a:xfrm>
            <a:off x="1290180" y="3119925"/>
            <a:ext cx="432450" cy="40866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4" name="Elipse 143"/>
          <p:cNvSpPr/>
          <p:nvPr/>
        </p:nvSpPr>
        <p:spPr>
          <a:xfrm>
            <a:off x="1307901" y="3733538"/>
            <a:ext cx="432450" cy="40866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CaixaDeTexto 54"/>
          <p:cNvSpPr txBox="1"/>
          <p:nvPr/>
        </p:nvSpPr>
        <p:spPr>
          <a:xfrm>
            <a:off x="3092304" y="2465079"/>
            <a:ext cx="132294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COND=(0,NE)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3079023" y="3326990"/>
            <a:ext cx="76646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0 &lt;&gt; 0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718343" y="2951628"/>
            <a:ext cx="7569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/>
              <a:t>1º Exemplo: Todos os </a:t>
            </a:r>
            <a:r>
              <a:rPr lang="pt-BR" dirty="0" err="1"/>
              <a:t>steps</a:t>
            </a:r>
            <a:r>
              <a:rPr lang="pt-BR" dirty="0"/>
              <a:t> anteriores executaram sem problema, portanto o RC é zero.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864143" y="3328520"/>
            <a:ext cx="3047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 é Falso, portanto o </a:t>
            </a:r>
            <a:r>
              <a:rPr lang="pt-BR" dirty="0" err="1"/>
              <a:t>step</a:t>
            </a:r>
            <a:r>
              <a:rPr lang="pt-BR" dirty="0"/>
              <a:t> executará. 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3079023" y="4348022"/>
            <a:ext cx="76646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0 &lt;&gt; 8 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2718343" y="3950104"/>
            <a:ext cx="7043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/>
              <a:t>2º Exemplo: Algum </a:t>
            </a:r>
            <a:r>
              <a:rPr lang="pt-BR" dirty="0" err="1"/>
              <a:t>step</a:t>
            </a:r>
            <a:r>
              <a:rPr lang="pt-BR" dirty="0"/>
              <a:t> executou com problema, portanto o RC é </a:t>
            </a:r>
            <a:r>
              <a:rPr lang="pt-BR" dirty="0" err="1"/>
              <a:t>dirente</a:t>
            </a:r>
            <a:r>
              <a:rPr lang="pt-BR" dirty="0"/>
              <a:t> de  zero.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3833231" y="4348022"/>
            <a:ext cx="3802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 é verdadeiro, portanto o </a:t>
            </a:r>
            <a:r>
              <a:rPr lang="pt-BR" dirty="0" err="1"/>
              <a:t>step</a:t>
            </a:r>
            <a:r>
              <a:rPr lang="pt-BR" dirty="0"/>
              <a:t> não executará. </a:t>
            </a:r>
          </a:p>
        </p:txBody>
      </p:sp>
      <p:sp>
        <p:nvSpPr>
          <p:cNvPr id="40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90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0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CaixaDeTexto 46"/>
          <p:cNvSpPr txBox="1"/>
          <p:nvPr/>
        </p:nvSpPr>
        <p:spPr>
          <a:xfrm>
            <a:off x="224663" y="1489398"/>
            <a:ext cx="11537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1 – Controle de Execução na “JCL” – Parâmetro </a:t>
            </a:r>
            <a:r>
              <a:rPr lang="pt-BR" sz="2000" b="1" dirty="0" err="1"/>
              <a:t>Cond</a:t>
            </a:r>
            <a:r>
              <a:rPr lang="pt-BR" sz="2000" b="1" dirty="0"/>
              <a:t> – execução condicional         </a:t>
            </a:r>
            <a:r>
              <a:rPr lang="pt-BR" sz="1600" i="1" dirty="0"/>
              <a:t>(continuação) </a:t>
            </a:r>
          </a:p>
        </p:txBody>
      </p:sp>
      <p:sp>
        <p:nvSpPr>
          <p:cNvPr id="43" name="Elipse 42"/>
          <p:cNvSpPr/>
          <p:nvPr/>
        </p:nvSpPr>
        <p:spPr>
          <a:xfrm>
            <a:off x="6964023" y="5721457"/>
            <a:ext cx="257392" cy="2378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6" name="Conector Angulado 131"/>
          <p:cNvCxnSpPr>
            <a:stCxn id="109" idx="2"/>
          </p:cNvCxnSpPr>
          <p:nvPr/>
        </p:nvCxnSpPr>
        <p:spPr>
          <a:xfrm rot="5400000" flipH="1" flipV="1">
            <a:off x="7074241" y="3672243"/>
            <a:ext cx="16036" cy="4741082"/>
          </a:xfrm>
          <a:prstGeom prst="bentConnector4">
            <a:avLst>
              <a:gd name="adj1" fmla="val -1832839"/>
              <a:gd name="adj2" fmla="val 100200"/>
            </a:avLst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95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60459</TotalTime>
  <Words>5280</Words>
  <Application>Microsoft Office PowerPoint</Application>
  <PresentationFormat>Widescreen</PresentationFormat>
  <Paragraphs>583</Paragraphs>
  <Slides>34</Slides>
  <Notes>31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34</vt:i4>
      </vt:variant>
    </vt:vector>
  </HeadingPairs>
  <TitlesOfParts>
    <vt:vector size="44" baseType="lpstr">
      <vt:lpstr>Wingdings</vt:lpstr>
      <vt:lpstr>Verdana</vt:lpstr>
      <vt:lpstr>Calibri</vt:lpstr>
      <vt:lpstr>Algerian</vt:lpstr>
      <vt:lpstr>Arial</vt:lpstr>
      <vt:lpstr>Courier New</vt:lpstr>
      <vt:lpstr>Arimo</vt:lpstr>
      <vt:lpstr>Tema do Office</vt:lpstr>
      <vt:lpstr>Foto do Photo Editor</vt:lpstr>
      <vt:lpstr>Clip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laymen garay</dc:creator>
  <cp:lastModifiedBy>Márcio PBM</cp:lastModifiedBy>
  <cp:revision>2161</cp:revision>
  <dcterms:created xsi:type="dcterms:W3CDTF">2020-06-05T12:04:31Z</dcterms:created>
  <dcterms:modified xsi:type="dcterms:W3CDTF">2021-09-14T20:03:36Z</dcterms:modified>
</cp:coreProperties>
</file>