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313" r:id="rId2"/>
    <p:sldId id="337" r:id="rId3"/>
    <p:sldId id="293" r:id="rId4"/>
    <p:sldId id="289" r:id="rId5"/>
    <p:sldId id="336" r:id="rId6"/>
    <p:sldId id="331" r:id="rId7"/>
    <p:sldId id="342" r:id="rId8"/>
    <p:sldId id="344" r:id="rId9"/>
    <p:sldId id="322" r:id="rId10"/>
    <p:sldId id="323" r:id="rId11"/>
    <p:sldId id="324" r:id="rId12"/>
    <p:sldId id="345" r:id="rId13"/>
    <p:sldId id="330" r:id="rId14"/>
    <p:sldId id="319" r:id="rId15"/>
    <p:sldId id="305" r:id="rId16"/>
    <p:sldId id="343" r:id="rId17"/>
  </p:sldIdLst>
  <p:sldSz cx="12192000" cy="6858000"/>
  <p:notesSz cx="6858000" cy="9144000"/>
  <p:embeddedFontLst>
    <p:embeddedFont>
      <p:font typeface="Arial Black" panose="020B0A04020102020204" pitchFamily="34" charset="0"/>
      <p:bold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9" roundtripDataSignature="AMtx7mgPl0PekFICRIgaxRmBxIUsKol6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8080"/>
    <a:srgbClr val="666633"/>
    <a:srgbClr val="333300"/>
    <a:srgbClr val="FF9999"/>
    <a:srgbClr val="C33509"/>
    <a:srgbClr val="CC0000"/>
    <a:srgbClr val="FF7C80"/>
    <a:srgbClr val="FF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60293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2137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5071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3297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387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2178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063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7368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41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5568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9051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3330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0699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2529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3733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1957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1768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6" r:id="rId4"/>
    <p:sldLayoutId id="2147483657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leber.oliveira@prodemge.gov.br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4" y="1852863"/>
            <a:ext cx="11042783" cy="4656221"/>
          </a:xfrm>
          <a:prstGeom prst="rect">
            <a:avLst/>
          </a:prstGeom>
        </p:spPr>
      </p:pic>
      <p:sp>
        <p:nvSpPr>
          <p:cNvPr id="11" name="Google Shape;97;p1"/>
          <p:cNvSpPr/>
          <p:nvPr/>
        </p:nvSpPr>
        <p:spPr>
          <a:xfrm>
            <a:off x="5213445" y="5337126"/>
            <a:ext cx="571056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2800" b="1" dirty="0" smtClean="0"/>
              <a:t>Tutor – Cleber Alexandre de Oliveira</a:t>
            </a:r>
            <a:endParaRPr sz="2800" b="1" dirty="0"/>
          </a:p>
        </p:txBody>
      </p:sp>
      <p:sp>
        <p:nvSpPr>
          <p:cNvPr id="97" name="Google Shape;97;p1"/>
          <p:cNvSpPr/>
          <p:nvPr/>
        </p:nvSpPr>
        <p:spPr>
          <a:xfrm>
            <a:off x="519564" y="2104137"/>
            <a:ext cx="1095856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2800" b="1" dirty="0" smtClean="0"/>
              <a:t>JCL </a:t>
            </a:r>
            <a:r>
              <a:rPr lang="pt-BR" sz="2800" b="1" smtClean="0"/>
              <a:t>Básico – Módulo I - Conhecendo </a:t>
            </a:r>
            <a:r>
              <a:rPr lang="pt-BR" sz="2800" b="1" dirty="0" smtClean="0"/>
              <a:t>a </a:t>
            </a:r>
            <a:r>
              <a:rPr lang="pt-BR" sz="2800" b="1" dirty="0" smtClean="0"/>
              <a:t>JCL</a:t>
            </a: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27070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/>
          <p:cNvSpPr txBox="1"/>
          <p:nvPr/>
        </p:nvSpPr>
        <p:spPr>
          <a:xfrm>
            <a:off x="238311" y="1537101"/>
            <a:ext cx="9057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arâmetro </a:t>
            </a:r>
            <a:r>
              <a:rPr lang="pt-BR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DISP=(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PARAMETRO1</a:t>
            </a:r>
            <a:r>
              <a:rPr lang="pt-BR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PARAMETRO2</a:t>
            </a:r>
            <a:r>
              <a:rPr lang="pt-BR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t-BR" b="1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PARAMETRO3</a:t>
            </a:r>
            <a:r>
              <a:rPr lang="pt-BR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BR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53374" y="2217004"/>
            <a:ext cx="6411870" cy="2727029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PARAMETRO1</a:t>
            </a:r>
            <a:r>
              <a:rPr lang="pt-BR" sz="16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-&gt; status do arquivo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NEW </a:t>
            </a: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– default, arquivo sendo criado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OLD </a:t>
            </a: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– usado para arquivo já existente </a:t>
            </a:r>
            <a:endParaRPr lang="pt-BR" sz="1600" dirty="0" smtClean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(para </a:t>
            </a: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uso exclusivo do </a:t>
            </a:r>
            <a:r>
              <a:rPr lang="pt-BR" sz="16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job</a:t>
            </a: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SHR </a:t>
            </a: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– usado para arquivo já existente e com </a:t>
            </a:r>
            <a:r>
              <a:rPr lang="pt-BR" sz="16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</a:pP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alocação compartilhada com </a:t>
            </a: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outro </a:t>
            </a:r>
            <a:r>
              <a:rPr lang="pt-BR" sz="16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job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BR" sz="16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MOD – Quando o arquivo </a:t>
            </a:r>
            <a:r>
              <a:rPr lang="pt-BR" sz="16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já </a:t>
            </a: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existe, então o MOD é </a:t>
            </a:r>
            <a:endParaRPr lang="pt-BR" sz="1600" dirty="0" smtClean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usado </a:t>
            </a: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pt-BR" sz="16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acrescentar </a:t>
            </a: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registros no final </a:t>
            </a:r>
            <a:endParaRPr lang="pt-BR" sz="1600" dirty="0" smtClean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do arquivo</a:t>
            </a: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 Se o arquivo não existe, o </a:t>
            </a:r>
            <a:endParaRPr lang="pt-BR" sz="1600" dirty="0" smtClean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mesmo será </a:t>
            </a: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criado</a:t>
            </a:r>
            <a:r>
              <a:rPr lang="pt-BR" sz="16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303648" y="2811889"/>
            <a:ext cx="6927002" cy="3253968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pt-BR" sz="16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PARAMETRO2</a:t>
            </a: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-&gt; define o que acontece com o arquivo se o </a:t>
            </a:r>
            <a:endParaRPr lang="pt-BR" sz="1600" dirty="0" smtClean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STEP </a:t>
            </a: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terminar normalmente</a:t>
            </a:r>
          </a:p>
          <a:p>
            <a:pPr>
              <a:lnSpc>
                <a:spcPct val="107000"/>
              </a:lnSpc>
            </a:pP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DELETE – apaga o arquivo do volume e </a:t>
            </a:r>
            <a:r>
              <a:rPr lang="pt-BR" sz="16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descataloga-o</a:t>
            </a: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KEEP   - mantém o arquivo no volume (é default para   </a:t>
            </a:r>
          </a:p>
          <a:p>
            <a:pPr>
              <a:lnSpc>
                <a:spcPct val="107000"/>
              </a:lnSpc>
            </a:pP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OLD). O parâmetro ‘VOL’ deverá ser </a:t>
            </a:r>
          </a:p>
          <a:p>
            <a:pPr>
              <a:lnSpc>
                <a:spcPct val="107000"/>
              </a:lnSpc>
            </a:pP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informado num </a:t>
            </a:r>
            <a:r>
              <a:rPr lang="pt-BR" sz="16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step</a:t>
            </a: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seguinte.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BR" sz="16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PASS  </a:t>
            </a: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 o arquivo será usado em um </a:t>
            </a:r>
            <a:r>
              <a:rPr lang="pt-BR" sz="16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step</a:t>
            </a: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posterior </a:t>
            </a:r>
            <a:endParaRPr lang="pt-BR" sz="1600" dirty="0" smtClean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no </a:t>
            </a: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mesmo </a:t>
            </a:r>
            <a:r>
              <a:rPr lang="pt-BR" sz="16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job</a:t>
            </a: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(passa os </a:t>
            </a:r>
            <a:r>
              <a:rPr lang="pt-BR" sz="16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blocos </a:t>
            </a: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 controle </a:t>
            </a:r>
            <a:endParaRPr lang="pt-BR" sz="1600" dirty="0" smtClean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para </a:t>
            </a: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16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step</a:t>
            </a: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seguinte).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BR" sz="16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CATLG - </a:t>
            </a: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mantém e cataloga o arquivo.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BR" sz="16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UNCATLG </a:t>
            </a: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t-BR" sz="16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descataloga</a:t>
            </a: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o arquivo, mas os dados </a:t>
            </a:r>
            <a:endParaRPr lang="pt-BR" sz="1600" dirty="0" smtClean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permanecerão </a:t>
            </a: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no volume</a:t>
            </a:r>
            <a:r>
              <a:rPr lang="pt-BR" sz="16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368985" y="4673425"/>
            <a:ext cx="6927002" cy="1392432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pt-BR" sz="1600" b="1" dirty="0">
                <a:solidFill>
                  <a:schemeClr val="accent2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PARAMETRO3</a:t>
            </a: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-&gt; define o que acontece com o arquivo se </a:t>
            </a:r>
          </a:p>
          <a:p>
            <a:pPr>
              <a:lnSpc>
                <a:spcPct val="107000"/>
              </a:lnSpc>
            </a:pP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o </a:t>
            </a:r>
            <a:r>
              <a:rPr lang="pt-BR" sz="16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step</a:t>
            </a: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termina Anormalmente (DELETE é </a:t>
            </a:r>
          </a:p>
          <a:p>
            <a:pPr>
              <a:lnSpc>
                <a:spcPct val="107000"/>
              </a:lnSpc>
            </a:pP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o default).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DELETE  - idem ao contido no PARAMETRO2;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Courier New" panose="02070309020205020404" pitchFamily="49" charset="0"/>
                <a:ea typeface="Calibri" panose="020F0502020204030204" pitchFamily="34" charset="0"/>
              </a:rPr>
              <a:t>  CATLG   - idem ao contido no PARAMETRO2.</a:t>
            </a:r>
            <a:endParaRPr lang="pt-BR" sz="1600" dirty="0"/>
          </a:p>
        </p:txBody>
      </p:sp>
      <p:sp>
        <p:nvSpPr>
          <p:cNvPr id="13" name="Google Shape;97;p1"/>
          <p:cNvSpPr/>
          <p:nvPr/>
        </p:nvSpPr>
        <p:spPr>
          <a:xfrm>
            <a:off x="3422072" y="5453160"/>
            <a:ext cx="8229601" cy="1077178"/>
          </a:xfrm>
          <a:prstGeom prst="rect">
            <a:avLst/>
          </a:prstGeom>
          <a:solidFill>
            <a:schemeClr val="lt1"/>
          </a:solidFill>
          <a:ln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3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2" algn="just"/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DISP=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(,</a:t>
            </a:r>
            <a:r>
              <a:rPr lang="pt-BR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CATLG,</a:t>
            </a:r>
            <a:r>
              <a:rPr lang="pt-BR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pt-B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algn="just"/>
            <a:r>
              <a:rPr lang="pt-B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    - significa 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que o arquivo será criado; </a:t>
            </a:r>
            <a:endParaRPr lang="pt-B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algn="just"/>
            <a:r>
              <a:rPr lang="pt-B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CATLG  - significa 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que o arquivo será catalogado; </a:t>
            </a:r>
            <a:endParaRPr lang="pt-B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algn="just"/>
            <a:r>
              <a:rPr lang="pt-B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DELETE - 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significa que em caso de </a:t>
            </a:r>
            <a:r>
              <a:rPr lang="pt-B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ABEND, 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 arquivo será </a:t>
            </a:r>
            <a:r>
              <a:rPr lang="pt-B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deletado.</a:t>
            </a:r>
            <a:endParaRPr lang="pt-B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3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/>
          <p:nvPr/>
        </p:nvSpPr>
        <p:spPr>
          <a:xfrm>
            <a:off x="2422358" y="2144631"/>
            <a:ext cx="9267113" cy="193895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2" algn="just"/>
            <a:r>
              <a:rPr lang="pt-BR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LRECL=</a:t>
            </a:r>
            <a:r>
              <a:rPr lang="pt-BR" sz="15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131</a:t>
            </a:r>
            <a:r>
              <a:rPr lang="pt-BR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 informa que o </a:t>
            </a:r>
            <a:r>
              <a:rPr lang="pt-BR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tamanho físico do registro será de </a:t>
            </a:r>
            <a:r>
              <a:rPr lang="pt-BR" sz="15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131 </a:t>
            </a:r>
            <a:r>
              <a:rPr lang="pt-BR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bytes</a:t>
            </a:r>
            <a:r>
              <a:rPr lang="pt-BR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71450" lvl="2" indent="-171450" algn="just">
              <a:buFontTx/>
              <a:buChar char="-"/>
            </a:pPr>
            <a:endParaRPr lang="pt-BR" sz="15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pt-BR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SPACE=(TRK</a:t>
            </a:r>
            <a:r>
              <a:rPr lang="pt-BR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,(1,1),</a:t>
            </a:r>
            <a:r>
              <a:rPr lang="pt-BR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RLSE) </a:t>
            </a:r>
            <a:r>
              <a:rPr lang="pt-BR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pt-B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pt-BR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5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TRK</a:t>
            </a:r>
            <a:r>
              <a:rPr lang="pt-BR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– </a:t>
            </a:r>
            <a:r>
              <a:rPr lang="pt-BR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significa </a:t>
            </a:r>
            <a:r>
              <a:rPr lang="pt-BR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que a alocação de espaço para o arquivo será em trilhas;</a:t>
            </a:r>
          </a:p>
          <a:p>
            <a:pPr algn="just"/>
            <a:r>
              <a:rPr lang="pt-BR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5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– espaço primário - </a:t>
            </a:r>
            <a:r>
              <a:rPr lang="pt-BR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está sendo reservado </a:t>
            </a:r>
            <a:r>
              <a:rPr lang="pt-BR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1(uma) trilha; </a:t>
            </a:r>
          </a:p>
          <a:p>
            <a:pPr algn="just"/>
            <a:r>
              <a:rPr lang="pt-BR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5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 espaço secundário - em </a:t>
            </a:r>
            <a:r>
              <a:rPr lang="pt-BR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até </a:t>
            </a:r>
            <a:r>
              <a:rPr lang="pt-BR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 vezes, </a:t>
            </a:r>
            <a:r>
              <a:rPr lang="pt-BR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sendo 1 (um) de cada vez, se </a:t>
            </a:r>
            <a:r>
              <a:rPr lang="pt-BR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necessário; </a:t>
            </a:r>
          </a:p>
          <a:p>
            <a:pPr algn="just"/>
            <a:r>
              <a:rPr lang="pt-BR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pt-BR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RLSE” </a:t>
            </a:r>
            <a:r>
              <a:rPr lang="pt-BR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indica </a:t>
            </a:r>
            <a:r>
              <a:rPr lang="pt-BR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que a área não utilizada pelo DSN será liberada para o sistema</a:t>
            </a:r>
            <a:r>
              <a:rPr lang="pt-BR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pt-BR" sz="1300" b="1" dirty="0" smtClean="0">
              <a:solidFill>
                <a:srgbClr val="FF0000"/>
              </a:solidFill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o Explicativo 1 12"/>
          <p:cNvSpPr/>
          <p:nvPr/>
        </p:nvSpPr>
        <p:spPr>
          <a:xfrm>
            <a:off x="614589" y="4166710"/>
            <a:ext cx="2835194" cy="1776893"/>
          </a:xfrm>
          <a:prstGeom prst="borderCallout1">
            <a:avLst>
              <a:gd name="adj1" fmla="val 47639"/>
              <a:gd name="adj2" fmla="val -799"/>
              <a:gd name="adj3" fmla="val 46335"/>
              <a:gd name="adj4" fmla="val 1571"/>
            </a:avLst>
          </a:prstGeom>
          <a:solidFill>
            <a:srgbClr val="FFC000"/>
          </a:solidFill>
          <a:ln>
            <a:prstDash val="dash"/>
            <a:head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pt-BR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UNIT=WORKPROD  - indica que será gravado como um arquivo </a:t>
            </a:r>
            <a:r>
              <a:rPr lang="pt-BR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</a:t>
            </a:r>
            <a:r>
              <a:rPr lang="pt-BR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2" algn="just"/>
            <a:endParaRPr lang="pt-B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algn="just"/>
            <a:r>
              <a:rPr lang="pt-BR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RECFM=FB </a:t>
            </a:r>
            <a:r>
              <a:rPr lang="pt-BR" sz="15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pt-BR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indica que seu formato é </a:t>
            </a:r>
            <a:r>
              <a:rPr lang="pt-BR" sz="15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fixo </a:t>
            </a:r>
            <a:r>
              <a:rPr lang="pt-BR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blocado</a:t>
            </a:r>
          </a:p>
        </p:txBody>
      </p:sp>
      <p:sp>
        <p:nvSpPr>
          <p:cNvPr id="4" name="Retângulo 3"/>
          <p:cNvSpPr/>
          <p:nvPr/>
        </p:nvSpPr>
        <p:spPr>
          <a:xfrm>
            <a:off x="235257" y="1531220"/>
            <a:ext cx="39629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dirty="0"/>
              <a:t>Planejamento da Capacidade de um Arquivo</a:t>
            </a:r>
          </a:p>
        </p:txBody>
      </p:sp>
      <p:sp>
        <p:nvSpPr>
          <p:cNvPr id="11" name="Texto Explicativo 1 10"/>
          <p:cNvSpPr/>
          <p:nvPr/>
        </p:nvSpPr>
        <p:spPr>
          <a:xfrm>
            <a:off x="2032186" y="4871737"/>
            <a:ext cx="4244464" cy="1350553"/>
          </a:xfrm>
          <a:prstGeom prst="borderCallout1">
            <a:avLst>
              <a:gd name="adj1" fmla="val 47639"/>
              <a:gd name="adj2" fmla="val -799"/>
              <a:gd name="adj3" fmla="val 46335"/>
              <a:gd name="adj4" fmla="val 1571"/>
            </a:avLst>
          </a:prstGeom>
          <a:solidFill>
            <a:srgbClr val="FFC000"/>
          </a:solidFill>
          <a:ln>
            <a:prstDash val="dash"/>
            <a:head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 unidades de alocação podem ser definidas em cilindros (CYL</a:t>
            </a:r>
            <a:r>
              <a:rPr lang="pt-B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ou 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trilhas (</a:t>
            </a:r>
            <a:r>
              <a:rPr lang="pt-B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TRK).</a:t>
            </a:r>
            <a:endParaRPr lang="pt-B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pt-B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(um) </a:t>
            </a:r>
            <a:r>
              <a:rPr lang="pt-BR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cylindro</a:t>
            </a:r>
            <a:r>
              <a:rPr lang="pt-B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15 trilhas (TRK)</a:t>
            </a:r>
          </a:p>
          <a:p>
            <a:r>
              <a:rPr lang="pt-B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(uma) trilha  = 47.476 bytes</a:t>
            </a:r>
          </a:p>
        </p:txBody>
      </p:sp>
      <p:sp>
        <p:nvSpPr>
          <p:cNvPr id="12" name="Texto Explicativo 1 11"/>
          <p:cNvSpPr/>
          <p:nvPr/>
        </p:nvSpPr>
        <p:spPr>
          <a:xfrm>
            <a:off x="3655413" y="5292435"/>
            <a:ext cx="4411698" cy="1202715"/>
          </a:xfrm>
          <a:prstGeom prst="borderCallout1">
            <a:avLst>
              <a:gd name="adj1" fmla="val 47639"/>
              <a:gd name="adj2" fmla="val -799"/>
              <a:gd name="adj3" fmla="val 46335"/>
              <a:gd name="adj4" fmla="val 1571"/>
            </a:avLst>
          </a:prstGeom>
          <a:solidFill>
            <a:srgbClr val="FFC000"/>
          </a:solidFill>
          <a:ln>
            <a:prstDash val="dash"/>
            <a:head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Calculando a capacidade da alocação:</a:t>
            </a:r>
            <a:endParaRPr lang="pt-BR" sz="13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pt-BR" sz="13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((1 </a:t>
            </a:r>
            <a:r>
              <a:rPr lang="pt-B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47.476) + (15 * </a:t>
            </a:r>
            <a:r>
              <a:rPr lang="pt-B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pt-B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47.476</a:t>
            </a:r>
            <a:r>
              <a:rPr lang="pt-B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))/131 </a:t>
            </a:r>
            <a:endParaRPr lang="pt-BR" sz="13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(47.476 + 712.140) / 131</a:t>
            </a:r>
          </a:p>
          <a:p>
            <a:r>
              <a:rPr lang="pt-B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t-BR" sz="13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5.798</a:t>
            </a:r>
            <a:r>
              <a:rPr lang="pt-BR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registros</a:t>
            </a:r>
            <a:endParaRPr lang="pt-BR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7897094" y="4384154"/>
            <a:ext cx="3833943" cy="2210610"/>
            <a:chOff x="7813964" y="4356444"/>
            <a:chExt cx="3833943" cy="2210610"/>
          </a:xfrm>
        </p:grpSpPr>
        <p:graphicFrame>
          <p:nvGraphicFramePr>
            <p:cNvPr id="15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2221255"/>
                </p:ext>
              </p:extLst>
            </p:nvPr>
          </p:nvGraphicFramePr>
          <p:xfrm>
            <a:off x="7813964" y="4356444"/>
            <a:ext cx="3833943" cy="2210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3" name="Clip" r:id="rId7" imgW="3192120" imgH="3749400" progId="MS_ClipArt_Gallery.2">
                    <p:embed/>
                  </p:oleObj>
                </mc:Choice>
                <mc:Fallback>
                  <p:oleObj name="Clip" r:id="rId7" imgW="3192120" imgH="3749400" progId="MS_ClipArt_Gallery.2">
                    <p:embed/>
                    <p:pic>
                      <p:nvPicPr>
                        <p:cNvPr id="1026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13964" y="4356444"/>
                          <a:ext cx="3833943" cy="221061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CaixaDeTexto 1"/>
            <p:cNvSpPr txBox="1"/>
            <p:nvPr/>
          </p:nvSpPr>
          <p:spPr>
            <a:xfrm>
              <a:off x="8617527" y="4657431"/>
              <a:ext cx="2479964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Considerando</a:t>
              </a:r>
            </a:p>
            <a:p>
              <a:r>
                <a:rPr lang="pt-BR" sz="13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SPACE=(</a:t>
              </a:r>
              <a:r>
                <a:rPr lang="pt-BR" sz="13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CYL</a:t>
              </a:r>
              <a:r>
                <a:rPr lang="pt-BR" sz="13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,1,1),RLSE)</a:t>
              </a:r>
            </a:p>
            <a:p>
              <a:endParaRPr lang="pt-BR" sz="1300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pt-BR" sz="13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Se 1 CYL = 15 TRK , então</a:t>
              </a:r>
            </a:p>
            <a:p>
              <a:endParaRPr lang="pt-BR" sz="1300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pt-BR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86.978 registros</a:t>
              </a:r>
              <a:endParaRPr lang="pt-BR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pt-BR" dirty="0" smtClean="0"/>
            </a:p>
          </p:txBody>
        </p:sp>
      </p:grpSp>
      <p:pic>
        <p:nvPicPr>
          <p:cNvPr id="16" name="Picture 2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3558" y="2259629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250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 de Texto 27"/>
          <p:cNvSpPr txBox="1"/>
          <p:nvPr/>
        </p:nvSpPr>
        <p:spPr>
          <a:xfrm>
            <a:off x="429490" y="2154780"/>
            <a:ext cx="8437419" cy="3387038"/>
          </a:xfrm>
          <a:prstGeom prst="rect">
            <a:avLst/>
          </a:prstGeom>
          <a:solidFill>
            <a:schemeClr val="lt1"/>
          </a:solidFill>
          <a:ln w="6350">
            <a:solidFill>
              <a:srgbClr val="FF0000"/>
            </a:solidFill>
            <a:prstDash val="dash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//* -- </a:t>
            </a:r>
            <a:r>
              <a:rPr lang="pt-BR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DELEÇÃO E ALOCAÇÃO de </a:t>
            </a:r>
            <a:r>
              <a:rPr lang="pt-BR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um arquivo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-----------*//</a:t>
            </a:r>
            <a:endParaRPr lang="pt-B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//* -----------------------------------------------------------*//</a:t>
            </a:r>
          </a:p>
          <a:p>
            <a:r>
              <a:rPr lang="pt-B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//S001004   </a:t>
            </a:r>
            <a:r>
              <a:rPr lang="pt-BR" sz="1600" b="1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</a:t>
            </a:r>
            <a:r>
              <a:rPr lang="pt-B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PGM=IEFBR14</a:t>
            </a:r>
          </a:p>
          <a:p>
            <a:r>
              <a:rPr lang="pt-B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//* -----------------------------------------------------------*//</a:t>
            </a:r>
          </a:p>
          <a:p>
            <a:r>
              <a:rPr lang="pt-B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SYSPRINT  </a:t>
            </a:r>
            <a:r>
              <a:rPr lang="pt-B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DD  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SYSOUT=*</a:t>
            </a:r>
          </a:p>
          <a:p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//SYSOUT    </a:t>
            </a:r>
            <a:r>
              <a:rPr lang="pt-B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DD  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SYSOUT=*</a:t>
            </a:r>
          </a:p>
          <a:p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//DD1       DD </a:t>
            </a:r>
            <a:r>
              <a:rPr lang="pt-B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DSN=GDRD.W.A01.DOCFOLHA.ATIVDIR.CLASSIFI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         </a:t>
            </a:r>
            <a:r>
              <a:rPr lang="pt-BR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DISP=(MOD,DELETE)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,SPACE=(TRK,1),DCB=(LRECL=1,RECFM=FB)</a:t>
            </a:r>
          </a:p>
          <a:p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//DD2       DD </a:t>
            </a:r>
            <a:r>
              <a:rPr lang="pt-B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DSN=GDRD.W.A01.RELATORI.EMAIL.ANEXO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         </a:t>
            </a:r>
            <a:r>
              <a:rPr lang="pt-BR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DISP=(MOD,DELETE)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,SPACE=(TRK,1),DCB=(</a:t>
            </a:r>
            <a:r>
              <a:rPr lang="pt-B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LRECL=1,RECFM=FB)</a:t>
            </a:r>
            <a:endParaRPr lang="pt-B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//DD3       DD DSN=ISHC.P.A01.CABECALH.EMAIL.ANEXO,</a:t>
            </a:r>
            <a:r>
              <a:rPr lang="pt-BR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</a:t>
            </a:r>
            <a:r>
              <a:rPr lang="pt-BR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=(,CATLG</a:t>
            </a:r>
            <a:r>
              <a:rPr lang="pt-BR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t-B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pt-B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         SPACE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=(TRK</a:t>
            </a:r>
            <a:r>
              <a:rPr lang="pt-B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,(1,1)),DCB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=(</a:t>
            </a:r>
            <a:r>
              <a:rPr lang="pt-B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LRECL=132,RECFM=FB),</a:t>
            </a:r>
            <a:r>
              <a:rPr lang="pt-BR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UNIT=SYSPROD</a:t>
            </a:r>
          </a:p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5292436" cy="135774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aixaDeTexto 16"/>
          <p:cNvSpPr txBox="1"/>
          <p:nvPr/>
        </p:nvSpPr>
        <p:spPr>
          <a:xfrm>
            <a:off x="255083" y="1537101"/>
            <a:ext cx="11607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MANUTENÇÃO DE ARQUIVOS (parte prática)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759309" y="3528887"/>
            <a:ext cx="7925179" cy="304698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 </a:t>
            </a:r>
            <a:r>
              <a:rPr lang="pt-B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pt-BR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Realizando CÓPIA para arquivo</a:t>
            </a:r>
            <a:r>
              <a:rPr lang="pt-B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---------------------- *//</a:t>
            </a:r>
            <a:endParaRPr lang="pt-BR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 --------------------------------------------------------*//</a:t>
            </a:r>
          </a:p>
          <a:p>
            <a:r>
              <a:rPr lang="pt-B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//S004004  </a:t>
            </a:r>
            <a:r>
              <a:rPr lang="pt-BR" sz="1600" b="1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</a:t>
            </a:r>
            <a:r>
              <a:rPr lang="pt-B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PGM=ICEGENER  </a:t>
            </a:r>
            <a:r>
              <a:rPr lang="pt-B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pt-BR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 --------------------------------------------------------*//</a:t>
            </a:r>
          </a:p>
          <a:p>
            <a:r>
              <a:rPr lang="pt-B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SYSPRINT  </a:t>
            </a:r>
            <a:r>
              <a:rPr lang="pt-B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DD </a:t>
            </a:r>
            <a:r>
              <a:rPr lang="pt-B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SYSOUT=*</a:t>
            </a:r>
          </a:p>
          <a:p>
            <a:r>
              <a:rPr lang="pt-B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//SYSUT1    </a:t>
            </a:r>
            <a:r>
              <a:rPr lang="pt-B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DD *</a:t>
            </a:r>
            <a:r>
              <a:rPr lang="pt-B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t-B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FROM=MAINFRAME</a:t>
            </a:r>
          </a:p>
          <a:p>
            <a:r>
              <a:rPr lang="pt-B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to=cleber.oliveira@prodemge.gov.br</a:t>
            </a:r>
          </a:p>
          <a:p>
            <a:r>
              <a:rPr lang="pt-BR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Subject</a:t>
            </a:r>
            <a:r>
              <a:rPr lang="pt-B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t-BR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Relatorio</a:t>
            </a:r>
            <a:r>
              <a:rPr lang="pt-B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 </a:t>
            </a:r>
            <a:r>
              <a:rPr lang="pt-BR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pre-liquidacao</a:t>
            </a:r>
            <a:r>
              <a:rPr lang="pt-B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para conferencia</a:t>
            </a:r>
          </a:p>
          <a:p>
            <a:r>
              <a:rPr lang="pt-B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          </a:t>
            </a:r>
            <a:endParaRPr lang="pt-BR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SYSUT2    </a:t>
            </a:r>
            <a:r>
              <a:rPr lang="pt-B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DD DSN=</a:t>
            </a:r>
            <a:r>
              <a:rPr lang="pt-B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ISHC.P.A01.CABECALH.EMAIL.ANEXO</a:t>
            </a:r>
            <a:r>
              <a:rPr lang="pt-B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,DISP=SHR</a:t>
            </a:r>
            <a:endParaRPr lang="pt-BR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SYSIN     </a:t>
            </a:r>
            <a:r>
              <a:rPr lang="pt-B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DD </a:t>
            </a:r>
            <a:r>
              <a:rPr lang="pt-B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DUMMY</a:t>
            </a:r>
          </a:p>
        </p:txBody>
      </p:sp>
    </p:spTree>
    <p:extLst>
      <p:ext uri="{BB962C8B-B14F-4D97-AF65-F5344CB8AC3E}">
        <p14:creationId xmlns:p14="http://schemas.microsoft.com/office/powerpoint/2010/main" val="224056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ixa de Texto 27"/>
          <p:cNvSpPr txBox="1"/>
          <p:nvPr/>
        </p:nvSpPr>
        <p:spPr>
          <a:xfrm>
            <a:off x="317419" y="2351991"/>
            <a:ext cx="11001746" cy="345306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1800" b="1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         </a:t>
            </a:r>
            <a:r>
              <a:rPr lang="pt-BR" sz="1800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2         3         4         5         6         7</a:t>
            </a:r>
          </a:p>
          <a:p>
            <a:pPr>
              <a:lnSpc>
                <a:spcPct val="107000"/>
              </a:lnSpc>
            </a:pPr>
            <a:r>
              <a:rPr lang="pt-BR" sz="1800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123456789012345678901234567890123456789012345678901234567890123456789012</a:t>
            </a:r>
          </a:p>
          <a:p>
            <a:pPr>
              <a:lnSpc>
                <a:spcPct val="107000"/>
              </a:lnSpc>
            </a:pPr>
            <a:endParaRPr lang="en-US" sz="1800" b="1" dirty="0" smtClean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en-US" sz="1800" b="1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</a:t>
            </a:r>
            <a:r>
              <a:rPr lang="en-US" sz="1800" b="1" dirty="0" smtClean="0">
                <a:solidFill>
                  <a:srgbClr val="C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ISHCX100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JOB </a:t>
            </a: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O0094,‘Cleber',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MSGCLASS=R</a:t>
            </a:r>
            <a:r>
              <a:rPr lang="en-US" sz="1800" b="1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USER=P999999</a:t>
            </a:r>
            <a:endParaRPr lang="pt-BR" sz="1800" b="1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pt-BR" sz="1800" b="1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//*DESCR: EXECUTA ISHCE100    </a:t>
            </a:r>
          </a:p>
          <a:p>
            <a:r>
              <a:rPr lang="pt-B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//*SOLIC: CLEBER</a:t>
            </a:r>
          </a:p>
          <a:p>
            <a:r>
              <a:rPr lang="pt-BR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//*FATURAR: NAO</a:t>
            </a:r>
            <a:endParaRPr lang="pt-BR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S001001 </a:t>
            </a:r>
            <a:r>
              <a:rPr lang="pt-BR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 </a:t>
            </a:r>
            <a:r>
              <a:rPr lang="pt-BR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ISHCE100      </a:t>
            </a:r>
            <a:r>
              <a:rPr lang="pt-BR" sz="18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Órdem</a:t>
            </a:r>
            <a:r>
              <a:rPr lang="pt-BR" sz="1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Serviço   </a:t>
            </a:r>
            <a:r>
              <a:rPr lang="pt-BR" sz="18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  <a:endParaRPr lang="pt-BR" sz="1800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pt-BR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3071338" y="3491346"/>
            <a:ext cx="1268650" cy="91688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4211782" y="3491346"/>
            <a:ext cx="2393734" cy="91688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211015" y="1557638"/>
            <a:ext cx="109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/>
              <a:t>CARTÃO </a:t>
            </a:r>
            <a:r>
              <a:rPr lang="pt-BR" sz="1800" b="1" dirty="0" smtClean="0">
                <a:solidFill>
                  <a:srgbClr val="C00000"/>
                </a:solidFill>
              </a:rPr>
              <a:t>JOB</a:t>
            </a:r>
            <a:r>
              <a:rPr lang="pt-BR" sz="1800" b="1" dirty="0" smtClean="0"/>
              <a:t> - </a:t>
            </a:r>
            <a:r>
              <a:rPr lang="pt-BR" sz="1800" dirty="0"/>
              <a:t>é quem informa, dentre outras coisas, </a:t>
            </a:r>
            <a:r>
              <a:rPr lang="pt-BR" sz="1800" dirty="0" smtClean="0"/>
              <a:t>o </a:t>
            </a:r>
            <a:r>
              <a:rPr lang="pt-BR" sz="1800" dirty="0"/>
              <a:t>nome do </a:t>
            </a:r>
            <a:r>
              <a:rPr lang="pt-BR" sz="1800" dirty="0" smtClean="0"/>
              <a:t>JOB.</a:t>
            </a:r>
            <a:r>
              <a:rPr lang="pt-BR" sz="1800" b="1" dirty="0" smtClean="0"/>
              <a:t> 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47848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5292436" cy="13577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211015" y="1557638"/>
            <a:ext cx="109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CARTÃO </a:t>
            </a:r>
            <a:r>
              <a:rPr lang="pt-BR" b="1" dirty="0" smtClean="0">
                <a:solidFill>
                  <a:schemeClr val="accent1"/>
                </a:solidFill>
              </a:rPr>
              <a:t>EXEC</a:t>
            </a:r>
            <a:r>
              <a:rPr lang="pt-BR" b="1" dirty="0" smtClean="0"/>
              <a:t> - </a:t>
            </a:r>
            <a:r>
              <a:rPr lang="pt-BR" dirty="0"/>
              <a:t>é quem informa, dentre outras coisas, </a:t>
            </a:r>
            <a:r>
              <a:rPr lang="pt-BR" dirty="0" smtClean="0"/>
              <a:t>o </a:t>
            </a:r>
            <a:r>
              <a:rPr lang="pt-BR" dirty="0"/>
              <a:t>nome do programa (</a:t>
            </a:r>
            <a:r>
              <a:rPr lang="pt-BR" b="1" dirty="0">
                <a:solidFill>
                  <a:srgbClr val="C00000"/>
                </a:solidFill>
              </a:rPr>
              <a:t>PGM</a:t>
            </a:r>
            <a:r>
              <a:rPr lang="pt-BR" dirty="0"/>
              <a:t>) ou de uma procedure (</a:t>
            </a:r>
            <a:r>
              <a:rPr lang="pt-BR" b="1" dirty="0">
                <a:solidFill>
                  <a:srgbClr val="C00000"/>
                </a:solidFill>
              </a:rPr>
              <a:t>PROC</a:t>
            </a:r>
            <a:r>
              <a:rPr lang="pt-BR" dirty="0"/>
              <a:t>) a ser executada.</a:t>
            </a:r>
            <a:r>
              <a:rPr lang="pt-BR" b="1" dirty="0" smtClean="0"/>
              <a:t> </a:t>
            </a:r>
            <a:endParaRPr lang="pt-BR" dirty="0"/>
          </a:p>
        </p:txBody>
      </p:sp>
      <p:sp>
        <p:nvSpPr>
          <p:cNvPr id="22" name="Caixa de Texto 27"/>
          <p:cNvSpPr txBox="1"/>
          <p:nvPr/>
        </p:nvSpPr>
        <p:spPr>
          <a:xfrm>
            <a:off x="320194" y="2019311"/>
            <a:ext cx="7772927" cy="446461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GDRD****</a:t>
            </a: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JOB</a:t>
            </a: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T5524</a:t>
            </a:r>
            <a:r>
              <a:rPr lang="en-US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,‘Cleber',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MSGCLASS=R</a:t>
            </a:r>
            <a:r>
              <a:rPr lang="en-US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,USER=P999999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BR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/*</a:t>
            </a: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ROUTE PRINT BHMVSB</a:t>
            </a:r>
            <a:endParaRPr lang="pt-BR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BR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//*PERFIL BANCO=S,F1600=1</a:t>
            </a:r>
          </a:p>
          <a:p>
            <a:r>
              <a:rPr lang="pt-BR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 - Modelo de Execução de Programa Natural </a:t>
            </a:r>
            <a:r>
              <a:rPr lang="pt-BR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 DB2 </a:t>
            </a:r>
            <a:r>
              <a:rPr lang="pt-BR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pt-BR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S001002  </a:t>
            </a:r>
            <a:r>
              <a:rPr lang="pt-BR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PGM=</a:t>
            </a:r>
            <a:r>
              <a:rPr lang="pt-BR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IKJEFT01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//CMSYNIN   DD *     </a:t>
            </a:r>
          </a:p>
          <a:p>
            <a:r>
              <a:rPr lang="pt-BR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LOGON SISTEMA     </a:t>
            </a:r>
            <a:endParaRPr lang="pt-BR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PROGRAMA PARAMETRO</a:t>
            </a:r>
            <a:endParaRPr lang="pt-BR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FIN 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SYSTSIN  DD   *</a:t>
            </a:r>
          </a:p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  DSN SYSTEM(</a:t>
            </a:r>
            <a:r>
              <a:rPr lang="pt-BR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GP2F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  RUN PROGRAM(NATBATPR) PLAN(PLFCAE01) –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  LIB('PRODEMGE.MVS.ADALOAD') –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  PARM('</a:t>
            </a:r>
            <a:r>
              <a:rPr lang="pt-BR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SYS=B018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  END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pPr algn="ctr"/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Caixa de Texto 27"/>
          <p:cNvSpPr txBox="1"/>
          <p:nvPr/>
        </p:nvSpPr>
        <p:spPr>
          <a:xfrm>
            <a:off x="3759309" y="3879474"/>
            <a:ext cx="7897432" cy="145327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pt-BR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 ---</a:t>
            </a:r>
            <a:r>
              <a:rPr lang="pt-BR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Modelo de Execução de Programa Natural com </a:t>
            </a:r>
            <a:r>
              <a:rPr lang="pt-BR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Adabas</a:t>
            </a:r>
            <a:r>
              <a:rPr lang="pt-BR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 *</a:t>
            </a:r>
            <a:endParaRPr lang="pt-BR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S002002 </a:t>
            </a:r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PGM=</a:t>
            </a:r>
            <a:r>
              <a:rPr lang="pt-BR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NATBATCH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    PARM=(‘STACK=(</a:t>
            </a:r>
            <a:r>
              <a:rPr lang="pt-BR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LOGON SISTEMA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XX XX;</a:t>
            </a:r>
            <a:r>
              <a:rPr lang="pt-BR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PROGRAMA PARAMETRO</a:t>
            </a:r>
            <a:r>
              <a:rPr lang="pt-BR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;FIN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)'</a:t>
            </a:r>
          </a:p>
          <a:p>
            <a:pPr algn="ctr"/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pt-BR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//*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endParaRPr lang="pt-B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Caixa de Texto 27"/>
          <p:cNvSpPr txBox="1"/>
          <p:nvPr/>
        </p:nvSpPr>
        <p:spPr>
          <a:xfrm>
            <a:off x="3759309" y="5322908"/>
            <a:ext cx="7897431" cy="116101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pt-BR" b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 Modelo de Execução de uma </a:t>
            </a:r>
            <a:r>
              <a:rPr lang="pt-BR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</a:p>
          <a:p>
            <a:pPr>
              <a:lnSpc>
                <a:spcPct val="107000"/>
              </a:lnSpc>
            </a:pPr>
            <a:r>
              <a:rPr lang="en-US" b="1" dirty="0" smtClean="0">
                <a:solidFill>
                  <a:schemeClr val="bg2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//*</a:t>
            </a:r>
          </a:p>
          <a:p>
            <a:pPr>
              <a:lnSpc>
                <a:spcPct val="107000"/>
              </a:lnSpc>
            </a:pP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ISHCX100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JOB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O0094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,‘Cleber',MSGCLASS=R,USER=P999999</a:t>
            </a:r>
            <a:endParaRPr lang="pt-BR" dirty="0">
              <a:solidFill>
                <a:schemeClr val="tx1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pt-BR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//*</a:t>
            </a:r>
            <a:r>
              <a:rPr lang="pt-BR" b="1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          </a:t>
            </a:r>
            <a:endParaRPr lang="pt-BR" b="1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S001001</a:t>
            </a:r>
            <a:r>
              <a:rPr lang="pt-BR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ISHCE100 </a:t>
            </a:r>
            <a:endParaRPr lang="pt-BR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t-B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t-B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 flipH="1">
            <a:off x="2033517" y="2588921"/>
            <a:ext cx="6851176" cy="56704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H="1">
            <a:off x="5292436" y="2982877"/>
            <a:ext cx="3592258" cy="141170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5417128" y="3155968"/>
            <a:ext cx="4107896" cy="307857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xplosão 1 22"/>
          <p:cNvSpPr/>
          <p:nvPr/>
        </p:nvSpPr>
        <p:spPr>
          <a:xfrm>
            <a:off x="8987051" y="2056394"/>
            <a:ext cx="2499092" cy="1277596"/>
          </a:xfrm>
          <a:prstGeom prst="irregularSeal1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C33509"/>
                </a:solidFill>
              </a:rPr>
              <a:t>Cartões </a:t>
            </a:r>
            <a:r>
              <a:rPr lang="pt-BR" b="1" dirty="0" err="1" smtClean="0">
                <a:solidFill>
                  <a:srgbClr val="C33509"/>
                </a:solidFill>
              </a:rPr>
              <a:t>EXECs</a:t>
            </a:r>
            <a:endParaRPr lang="pt-BR" b="1" dirty="0">
              <a:solidFill>
                <a:srgbClr val="C335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474252" y="1638212"/>
            <a:ext cx="9447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b="1" dirty="0" smtClean="0"/>
              <a:t>Recursos do JCL; execução de programas e utilitários</a:t>
            </a:r>
            <a:endParaRPr lang="pt-BR" altLang="pt-BR" sz="2400" b="1" dirty="0"/>
          </a:p>
        </p:txBody>
      </p:sp>
      <p:sp>
        <p:nvSpPr>
          <p:cNvPr id="19" name="CaixaDeTexto 29"/>
          <p:cNvSpPr txBox="1">
            <a:spLocks noChangeArrowheads="1"/>
          </p:cNvSpPr>
          <p:nvPr/>
        </p:nvSpPr>
        <p:spPr bwMode="auto">
          <a:xfrm>
            <a:off x="474252" y="2398571"/>
            <a:ext cx="517592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400" dirty="0"/>
              <a:t>Execução de </a:t>
            </a:r>
            <a:r>
              <a:rPr lang="pt-BR" altLang="pt-BR" sz="1400" dirty="0" err="1"/>
              <a:t>JOBs</a:t>
            </a:r>
            <a:r>
              <a:rPr lang="pt-BR" altLang="pt-BR" sz="1400" dirty="0"/>
              <a:t> e </a:t>
            </a:r>
            <a:r>
              <a:rPr lang="pt-BR" altLang="pt-BR" sz="1400" dirty="0" err="1"/>
              <a:t>PROCs</a:t>
            </a:r>
            <a:r>
              <a:rPr lang="pt-BR" altLang="pt-BR" sz="14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400" dirty="0" smtClean="0"/>
              <a:t>Execução de </a:t>
            </a:r>
            <a:r>
              <a:rPr lang="pt-BR" altLang="pt-BR" sz="1400" dirty="0" err="1" smtClean="0"/>
              <a:t>Procs</a:t>
            </a:r>
            <a:r>
              <a:rPr lang="pt-BR" altLang="pt-BR" sz="1400" dirty="0" smtClean="0"/>
              <a:t> Catalogadas ou In </a:t>
            </a:r>
            <a:r>
              <a:rPr lang="pt-BR" altLang="pt-BR" sz="1400" dirty="0" err="1" smtClean="0"/>
              <a:t>Stream</a:t>
            </a:r>
            <a:r>
              <a:rPr lang="pt-BR" altLang="pt-BR" sz="1400" dirty="0" smtClean="0"/>
              <a:t> (não catalogadas);</a:t>
            </a:r>
            <a:endParaRPr lang="pt-BR" altLang="pt-B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400" dirty="0" smtClean="0"/>
              <a:t>Execução de programas natural, </a:t>
            </a:r>
            <a:r>
              <a:rPr lang="pt-BR" altLang="pt-BR" sz="1400" dirty="0" err="1" smtClean="0"/>
              <a:t>cobol</a:t>
            </a:r>
            <a:r>
              <a:rPr lang="pt-BR" altLang="pt-BR" sz="1400" dirty="0" smtClean="0"/>
              <a:t>, utilitários, </a:t>
            </a:r>
            <a:r>
              <a:rPr lang="pt-BR" altLang="pt-BR" sz="1400" dirty="0" err="1" smtClean="0"/>
              <a:t>etc</a:t>
            </a:r>
            <a:r>
              <a:rPr lang="pt-BR" altLang="pt-BR" sz="14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400" dirty="0" smtClean="0"/>
              <a:t>Teste para execução de </a:t>
            </a:r>
            <a:r>
              <a:rPr lang="pt-BR" altLang="pt-BR" sz="1400" dirty="0" err="1" smtClean="0"/>
              <a:t>steps</a:t>
            </a:r>
            <a:r>
              <a:rPr lang="pt-BR" altLang="pt-BR" sz="14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400" dirty="0" err="1" smtClean="0"/>
              <a:t>Internal</a:t>
            </a:r>
            <a:r>
              <a:rPr lang="pt-BR" altLang="pt-BR" sz="1400" dirty="0" smtClean="0"/>
              <a:t> Reader;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400" dirty="0" smtClean="0"/>
              <a:t>Arquivos temporários;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400" dirty="0" smtClean="0"/>
              <a:t>Utilização de parâmetros simbólicos;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400" dirty="0" err="1" smtClean="0"/>
              <a:t>Overhide</a:t>
            </a:r>
            <a:r>
              <a:rPr lang="pt-BR" altLang="pt-BR" sz="1400" dirty="0" smtClean="0"/>
              <a:t> de parâmetros ou de cartões DD;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400" dirty="0" err="1" smtClean="0"/>
              <a:t>Referback</a:t>
            </a:r>
            <a:r>
              <a:rPr lang="pt-BR" altLang="pt-BR" sz="1400" dirty="0" smtClean="0"/>
              <a:t> de arquivos;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400" dirty="0" smtClean="0"/>
              <a:t>Manipulação </a:t>
            </a:r>
            <a:r>
              <a:rPr lang="pt-BR" altLang="pt-BR" sz="1400" dirty="0"/>
              <a:t>de arquivos </a:t>
            </a:r>
            <a:r>
              <a:rPr lang="pt-BR" altLang="pt-BR" sz="1400" dirty="0" smtClean="0"/>
              <a:t>sequenciais fixos ou variáveis;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400" dirty="0" smtClean="0"/>
              <a:t>Manipulação de arquivos indexados com chave primária e alternada;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400" dirty="0" smtClean="0"/>
              <a:t>Tratativas para campos numéricos compactados ou hexadecimais compactados;</a:t>
            </a:r>
          </a:p>
          <a:p>
            <a:endParaRPr lang="pt-BR" altLang="pt-BR" sz="1400" dirty="0"/>
          </a:p>
          <a:p>
            <a:endParaRPr lang="pt-BR" altLang="pt-BR" sz="1400" dirty="0" smtClean="0"/>
          </a:p>
        </p:txBody>
      </p:sp>
      <p:sp>
        <p:nvSpPr>
          <p:cNvPr id="10" name="CaixaDeTexto 29"/>
          <p:cNvSpPr txBox="1">
            <a:spLocks noChangeArrowheads="1"/>
          </p:cNvSpPr>
          <p:nvPr/>
        </p:nvSpPr>
        <p:spPr bwMode="auto">
          <a:xfrm>
            <a:off x="6235881" y="2330331"/>
            <a:ext cx="5175921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400" dirty="0" smtClean="0"/>
              <a:t>Classificação </a:t>
            </a:r>
            <a:r>
              <a:rPr lang="pt-BR" altLang="pt-BR" sz="1400" dirty="0"/>
              <a:t>ou ordenação de arquivos;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400" dirty="0"/>
              <a:t>Filtro de registros,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400" dirty="0"/>
              <a:t>Exclusão de campo(s) do arquivo;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400" dirty="0"/>
              <a:t>Soma de campo(s) do arquivo;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400" dirty="0"/>
              <a:t>Eliminação de registros duplicados;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400" dirty="0"/>
              <a:t>Estabelecimento do registro inicial para cópia;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400" dirty="0"/>
              <a:t>Estabelecimento de limite de registros para cópia;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400" dirty="0"/>
              <a:t>Verificação de existência de registros no arquivo;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400" dirty="0"/>
              <a:t>Cópia de 1(um) arquivo ou vários arquivos ao mesmo tempo;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400" dirty="0"/>
              <a:t>Envio de e-mails com ou sem anexo;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400" dirty="0"/>
              <a:t>Comparação de arquivos;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400" dirty="0"/>
              <a:t>Impressão na tela (</a:t>
            </a:r>
            <a:r>
              <a:rPr lang="pt-BR" altLang="pt-BR" sz="1400" dirty="0" err="1"/>
              <a:t>sysout</a:t>
            </a:r>
            <a:r>
              <a:rPr lang="pt-BR" altLang="pt-BR" sz="1400" dirty="0"/>
              <a:t>) ou na impressora;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400" dirty="0"/>
              <a:t>Confecção de relatórios;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400" dirty="0"/>
              <a:t>Backup – GDG, retenção de arquivos em dias ou ano e dias;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400" dirty="0"/>
              <a:t>Execução de comandos em servidor remoto;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400" dirty="0"/>
              <a:t>Transferência de arquivo do mainframe-micro ou </a:t>
            </a:r>
            <a:r>
              <a:rPr lang="pt-BR" altLang="pt-BR" sz="1400" dirty="0" err="1"/>
              <a:t>micro-mainframe</a:t>
            </a:r>
            <a:r>
              <a:rPr lang="pt-BR" altLang="pt-BR" sz="14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400" dirty="0"/>
              <a:t>Transferência de arquivo via FTP/TCPIP;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400" dirty="0" err="1"/>
              <a:t>Rename</a:t>
            </a:r>
            <a:r>
              <a:rPr lang="pt-BR" altLang="pt-BR" sz="1400" dirty="0"/>
              <a:t> de </a:t>
            </a:r>
            <a:r>
              <a:rPr lang="pt-BR" altLang="pt-BR" sz="1400" dirty="0" smtClean="0"/>
              <a:t>arquivo, etc.</a:t>
            </a:r>
            <a:endParaRPr lang="pt-BR" altLang="pt-BR" sz="1400" dirty="0"/>
          </a:p>
        </p:txBody>
      </p:sp>
    </p:spTree>
    <p:extLst>
      <p:ext uri="{BB962C8B-B14F-4D97-AF65-F5344CB8AC3E}">
        <p14:creationId xmlns:p14="http://schemas.microsoft.com/office/powerpoint/2010/main" val="17247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5815718" y="2210774"/>
            <a:ext cx="39301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000" dirty="0" smtClean="0"/>
              <a:t>OBRIGADO!</a:t>
            </a:r>
          </a:p>
          <a:p>
            <a:pPr lvl="0" algn="ctr"/>
            <a:endParaRPr lang="pt-BR" sz="2800" dirty="0" smtClean="0"/>
          </a:p>
          <a:p>
            <a:pPr lvl="0" algn="ctr"/>
            <a:r>
              <a:rPr lang="pt-BR" sz="1800" dirty="0" smtClean="0"/>
              <a:t>Cleber Alexandre de Oliveira</a:t>
            </a:r>
          </a:p>
          <a:p>
            <a:pPr lvl="0" algn="ctr"/>
            <a:r>
              <a:rPr lang="pt-BR" sz="1800" dirty="0" smtClean="0">
                <a:hlinkClick r:id="rId6"/>
              </a:rPr>
              <a:t>cleber.oliveira@prodemge.gov.br</a:t>
            </a:r>
          </a:p>
          <a:p>
            <a:pPr lvl="0" algn="ctr"/>
            <a:endParaRPr lang="pt-BR" sz="1800" dirty="0" smtClean="0"/>
          </a:p>
          <a:p>
            <a:pPr lvl="0" algn="ctr"/>
            <a:endParaRPr lang="pt-BR" sz="1800" dirty="0" smtClean="0"/>
          </a:p>
          <a:p>
            <a:pPr algn="ctr"/>
            <a:r>
              <a:rPr lang="pt-BR" sz="4000" dirty="0" smtClean="0"/>
              <a:t>FIM</a:t>
            </a:r>
            <a:endParaRPr lang="pt-BR" sz="40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8" y="2344866"/>
            <a:ext cx="5147786" cy="4135323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86458" y="1687554"/>
            <a:ext cx="3179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800" dirty="0" smtClean="0"/>
              <a:t>PERGUNTAS?</a:t>
            </a:r>
          </a:p>
        </p:txBody>
      </p:sp>
      <p:pic>
        <p:nvPicPr>
          <p:cNvPr id="11" name="Picture 2" descr="d:\Documents and Settings\p049003\Meus documentos\Minhas imagens\clipart\u1450758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55012" y="4115662"/>
            <a:ext cx="3052079" cy="2229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33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/>
          <p:nvPr/>
        </p:nvSpPr>
        <p:spPr>
          <a:xfrm>
            <a:off x="2964873" y="2473304"/>
            <a:ext cx="8867736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/>
            </a:pPr>
            <a:r>
              <a:rPr lang="pt-BR" sz="1700" dirty="0" smtClean="0"/>
              <a:t>Quando </a:t>
            </a:r>
            <a:r>
              <a:rPr lang="pt-BR" sz="1700" dirty="0"/>
              <a:t>utilizamos a terminologia processamento “batch”, nos referimos aos Jobs e programas executados no </a:t>
            </a:r>
            <a:r>
              <a:rPr lang="pt-BR" sz="1700" dirty="0" smtClean="0"/>
              <a:t>mainframe;</a:t>
            </a: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360564" y="1572984"/>
            <a:ext cx="11472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 smtClean="0"/>
              <a:t>Processamento de dados batch e benefícios deste processamento</a:t>
            </a:r>
            <a:endParaRPr lang="pt-BR" sz="2400" b="1" dirty="0"/>
          </a:p>
        </p:txBody>
      </p:sp>
      <p:sp>
        <p:nvSpPr>
          <p:cNvPr id="28" name="Texto Explicativo em Nuvem 27"/>
          <p:cNvSpPr/>
          <p:nvPr/>
        </p:nvSpPr>
        <p:spPr>
          <a:xfrm>
            <a:off x="270622" y="2394711"/>
            <a:ext cx="2278613" cy="1997179"/>
          </a:xfrm>
          <a:prstGeom prst="cloudCallout">
            <a:avLst>
              <a:gd name="adj1" fmla="val -9517"/>
              <a:gd name="adj2" fmla="val 115791"/>
            </a:avLst>
          </a:prstGeom>
          <a:ln cap="rnd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002060"/>
                </a:solidFill>
              </a:rPr>
              <a:t>Qual a importância do processamento batch no mainframe e quais são os seus benefícios</a:t>
            </a:r>
            <a:endParaRPr lang="pt-BR" sz="1200" dirty="0">
              <a:solidFill>
                <a:srgbClr val="002060"/>
              </a:solidFill>
            </a:endParaRPr>
          </a:p>
        </p:txBody>
      </p:sp>
      <p:pic>
        <p:nvPicPr>
          <p:cNvPr id="31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300" y="482964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2964873" y="3448003"/>
            <a:ext cx="88677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fontAlgn="t">
              <a:buFont typeface="+mj-lt"/>
              <a:buAutoNum type="romanLcPeriod" startAt="2"/>
            </a:pPr>
            <a:r>
              <a:rPr lang="pt-BR" sz="1700" dirty="0"/>
              <a:t>Os processos “batch” </a:t>
            </a:r>
            <a:r>
              <a:rPr lang="pt-BR" sz="1700" b="1" dirty="0"/>
              <a:t>não possuem interação com o </a:t>
            </a:r>
            <a:r>
              <a:rPr lang="pt-BR" sz="1700" b="1" dirty="0" smtClean="0"/>
              <a:t>usuário (são</a:t>
            </a:r>
            <a:r>
              <a:rPr lang="pt-BR" sz="1700" dirty="0" smtClean="0"/>
              <a:t> </a:t>
            </a:r>
            <a:r>
              <a:rPr lang="pt-BR" sz="1700" b="1" dirty="0" smtClean="0"/>
              <a:t>assíncronos)</a:t>
            </a:r>
            <a:r>
              <a:rPr lang="pt-BR" sz="1700" dirty="0" smtClean="0"/>
              <a:t>;</a:t>
            </a:r>
            <a:endParaRPr lang="pt-BR" sz="17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964873" y="5026706"/>
            <a:ext cx="88677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fontAlgn="t">
              <a:buFont typeface="+mj-lt"/>
              <a:buAutoNum type="romanLcPeriod" startAt="4"/>
            </a:pPr>
            <a:r>
              <a:rPr lang="pt-BR" sz="1700" dirty="0"/>
              <a:t>No mainframe roda em sistema operacional </a:t>
            </a:r>
            <a:r>
              <a:rPr lang="pt-BR" sz="1700" dirty="0" err="1"/>
              <a:t>multi-usuário</a:t>
            </a:r>
            <a:r>
              <a:rPr lang="pt-BR" sz="1700" dirty="0"/>
              <a:t> e </a:t>
            </a:r>
            <a:r>
              <a:rPr lang="pt-BR" sz="1700" dirty="0" err="1"/>
              <a:t>multi-tarefas</a:t>
            </a:r>
            <a:r>
              <a:rPr lang="pt-BR" sz="1700" dirty="0"/>
              <a:t>;</a:t>
            </a:r>
          </a:p>
        </p:txBody>
      </p:sp>
      <p:sp>
        <p:nvSpPr>
          <p:cNvPr id="12" name="Google Shape;97;p1"/>
          <p:cNvSpPr/>
          <p:nvPr/>
        </p:nvSpPr>
        <p:spPr>
          <a:xfrm>
            <a:off x="2964873" y="4221270"/>
            <a:ext cx="6705600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 startAt="3"/>
            </a:pPr>
            <a:r>
              <a:rPr lang="pt-BR" sz="1700" dirty="0" smtClean="0"/>
              <a:t>Dispõe </a:t>
            </a:r>
            <a:r>
              <a:rPr lang="pt-BR" sz="1700" dirty="0"/>
              <a:t>da JCL (linguagem de controle de </a:t>
            </a:r>
            <a:r>
              <a:rPr lang="pt-BR" sz="1700" dirty="0" err="1"/>
              <a:t>JOBs</a:t>
            </a:r>
            <a:r>
              <a:rPr lang="pt-BR" sz="1700" dirty="0" smtClean="0"/>
              <a:t>)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43062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3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/>
          <p:nvPr/>
        </p:nvSpPr>
        <p:spPr>
          <a:xfrm>
            <a:off x="2964873" y="3228332"/>
            <a:ext cx="8867736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 startAt="6"/>
            </a:pPr>
            <a:r>
              <a:rPr lang="pt-BR" sz="1700" dirty="0" smtClean="0"/>
              <a:t>Dispõe de um ambiente de processamento com </a:t>
            </a:r>
            <a:r>
              <a:rPr lang="pt-BR" sz="1700" dirty="0"/>
              <a:t>gerenciamento de </a:t>
            </a:r>
            <a:r>
              <a:rPr lang="pt-BR" sz="1700" dirty="0" smtClean="0"/>
              <a:t>segurança;</a:t>
            </a:r>
            <a:endParaRPr lang="pt-BR" sz="1700" dirty="0"/>
          </a:p>
          <a:p>
            <a:pPr marL="400050" indent="-400050" fontAlgn="t">
              <a:buFont typeface="+mj-lt"/>
              <a:buAutoNum type="romanLcPeriod" startAt="6"/>
            </a:pPr>
            <a:endParaRPr lang="pt-BR" sz="1700" dirty="0"/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360564" y="1572984"/>
            <a:ext cx="11472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 smtClean="0"/>
              <a:t>Processamento de dados batch e benefícios deste processamento</a:t>
            </a:r>
            <a:endParaRPr lang="pt-BR" sz="2400" b="1" dirty="0"/>
          </a:p>
        </p:txBody>
      </p:sp>
      <p:sp>
        <p:nvSpPr>
          <p:cNvPr id="28" name="Texto Explicativo em Nuvem 27"/>
          <p:cNvSpPr/>
          <p:nvPr/>
        </p:nvSpPr>
        <p:spPr>
          <a:xfrm>
            <a:off x="270622" y="2394711"/>
            <a:ext cx="2278613" cy="1997179"/>
          </a:xfrm>
          <a:prstGeom prst="cloudCallout">
            <a:avLst>
              <a:gd name="adj1" fmla="val -9517"/>
              <a:gd name="adj2" fmla="val 115791"/>
            </a:avLst>
          </a:prstGeom>
          <a:ln cap="rnd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002060"/>
                </a:solidFill>
              </a:rPr>
              <a:t>Qual a importância do processamento batch no mainframe e quais são os seus benefícios</a:t>
            </a:r>
            <a:endParaRPr lang="pt-BR" sz="1200" dirty="0">
              <a:solidFill>
                <a:srgbClr val="002060"/>
              </a:solidFill>
            </a:endParaRPr>
          </a:p>
        </p:txBody>
      </p:sp>
      <p:pic>
        <p:nvPicPr>
          <p:cNvPr id="31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300" y="482964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Google Shape;97;p1"/>
          <p:cNvSpPr/>
          <p:nvPr/>
        </p:nvSpPr>
        <p:spPr>
          <a:xfrm>
            <a:off x="2964873" y="4003625"/>
            <a:ext cx="8867736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 startAt="7"/>
            </a:pPr>
            <a:r>
              <a:rPr lang="pt-BR" sz="1700" dirty="0"/>
              <a:t>Possibilidade de agendamento de uma </a:t>
            </a:r>
            <a:r>
              <a:rPr lang="pt-BR" sz="1700" dirty="0" smtClean="0"/>
              <a:t>execução; ordem de execução e definição de suas prioridades;</a:t>
            </a:r>
            <a:endParaRPr lang="pt-BR" sz="1700" dirty="0"/>
          </a:p>
        </p:txBody>
      </p:sp>
      <p:sp>
        <p:nvSpPr>
          <p:cNvPr id="5" name="Retângulo 4"/>
          <p:cNvSpPr/>
          <p:nvPr/>
        </p:nvSpPr>
        <p:spPr>
          <a:xfrm>
            <a:off x="2964873" y="4980393"/>
            <a:ext cx="876347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fontAlgn="t">
              <a:buFont typeface="+mj-lt"/>
              <a:buAutoNum type="romanLcPeriod" startAt="8"/>
            </a:pPr>
            <a:r>
              <a:rPr lang="pt-BR" sz="1700" dirty="0" smtClean="0"/>
              <a:t>Orientado </a:t>
            </a:r>
            <a:r>
              <a:rPr lang="pt-BR" sz="1700" dirty="0"/>
              <a:t>ao processamento de informações de formas primitivas otimizando </a:t>
            </a:r>
            <a:r>
              <a:rPr lang="pt-BR" sz="1700" dirty="0" smtClean="0"/>
              <a:t>a performance;</a:t>
            </a:r>
            <a:endParaRPr lang="pt-BR" sz="1700" dirty="0"/>
          </a:p>
        </p:txBody>
      </p:sp>
      <p:sp>
        <p:nvSpPr>
          <p:cNvPr id="13" name="Google Shape;97;p1"/>
          <p:cNvSpPr/>
          <p:nvPr/>
        </p:nvSpPr>
        <p:spPr>
          <a:xfrm>
            <a:off x="2964873" y="2523224"/>
            <a:ext cx="8867736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 startAt="5"/>
            </a:pPr>
            <a:r>
              <a:rPr lang="pt-BR" sz="1700" dirty="0" smtClean="0"/>
              <a:t>Processamento de grande volume de dados em tempo hábil</a:t>
            </a:r>
          </a:p>
        </p:txBody>
      </p:sp>
    </p:spTree>
    <p:extLst>
      <p:ext uri="{BB962C8B-B14F-4D97-AF65-F5344CB8AC3E}">
        <p14:creationId xmlns:p14="http://schemas.microsoft.com/office/powerpoint/2010/main" val="27244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0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204718" y="1590459"/>
            <a:ext cx="11769682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350" b="1" dirty="0" smtClean="0"/>
              <a:t>Ciclo de Vida de um </a:t>
            </a:r>
            <a:r>
              <a:rPr lang="pt-BR" sz="2350" b="1" dirty="0" err="1" smtClean="0"/>
              <a:t>Job</a:t>
            </a:r>
            <a:r>
              <a:rPr lang="pt-BR" sz="2350" b="1" dirty="0" smtClean="0"/>
              <a:t>: Criação, Submissão, Verificação, Execução e Resposta</a:t>
            </a:r>
            <a:endParaRPr lang="pt-BR" sz="2350" b="1" dirty="0"/>
          </a:p>
        </p:txBody>
      </p:sp>
      <p:sp>
        <p:nvSpPr>
          <p:cNvPr id="13" name="Texto Explicativo em Nuvem 12"/>
          <p:cNvSpPr/>
          <p:nvPr/>
        </p:nvSpPr>
        <p:spPr>
          <a:xfrm>
            <a:off x="9021105" y="2165663"/>
            <a:ext cx="2737778" cy="4366529"/>
          </a:xfrm>
          <a:prstGeom prst="cloudCallout">
            <a:avLst>
              <a:gd name="adj1" fmla="val -66262"/>
              <a:gd name="adj2" fmla="val -24855"/>
            </a:avLst>
          </a:prstGeom>
          <a:ln>
            <a:solidFill>
              <a:schemeClr val="bg2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i="1" dirty="0" smtClean="0">
                <a:solidFill>
                  <a:srgbClr val="002060"/>
                </a:solidFill>
              </a:rPr>
              <a:t>O JES é quem faz a gerência de serviços executados</a:t>
            </a:r>
            <a:endParaRPr lang="pt-BR" i="1" dirty="0">
              <a:solidFill>
                <a:srgbClr val="002060"/>
              </a:solidFill>
            </a:endParaRPr>
          </a:p>
        </p:txBody>
      </p:sp>
      <p:sp>
        <p:nvSpPr>
          <p:cNvPr id="14" name="Oval 20"/>
          <p:cNvSpPr>
            <a:spLocks noChangeArrowheads="1"/>
          </p:cNvSpPr>
          <p:nvPr/>
        </p:nvSpPr>
        <p:spPr bwMode="auto">
          <a:xfrm>
            <a:off x="395404" y="2671464"/>
            <a:ext cx="1481764" cy="102624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200" b="1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Determinar o </a:t>
            </a:r>
            <a:r>
              <a:rPr lang="pt-BR" sz="1200" b="1" i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</a:t>
            </a:r>
            <a:endParaRPr lang="pt-BR" sz="12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2435899" y="2671464"/>
            <a:ext cx="1481764" cy="102624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200" b="1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Criar o JCL</a:t>
            </a:r>
            <a:endParaRPr lang="pt-BR" sz="12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4453877" y="2671464"/>
            <a:ext cx="1481764" cy="102624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2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Submeter a JCL</a:t>
            </a:r>
            <a:endParaRPr lang="pt-BR" sz="12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6904571" y="2671464"/>
            <a:ext cx="1597445" cy="102624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2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 interpreta o JCL e passa o controle para o S.O.</a:t>
            </a:r>
            <a:endParaRPr lang="pt-BR" sz="12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6965660" y="4121982"/>
            <a:ext cx="1481764" cy="102624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2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Operacional executa o trabalho</a:t>
            </a:r>
            <a:endParaRPr lang="pt-BR" sz="12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6965660" y="5562924"/>
            <a:ext cx="1481764" cy="102624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2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JES coleta a saída e informações sobre o </a:t>
            </a:r>
            <a:r>
              <a:rPr lang="pt-BR" sz="1200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</a:t>
            </a:r>
            <a:endParaRPr lang="pt-BR" sz="12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4453877" y="5573387"/>
            <a:ext cx="1481764" cy="102624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2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usuário visualiza e interpreta a saída</a:t>
            </a:r>
            <a:endParaRPr lang="pt-BR" sz="12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6457517" y="2171040"/>
            <a:ext cx="23734" cy="451636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5766779" y="4394579"/>
            <a:ext cx="126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solidFill>
                  <a:srgbClr val="002060"/>
                </a:solidFill>
              </a:rPr>
              <a:t>Mensagens do Sistema</a:t>
            </a:r>
            <a:endParaRPr lang="pt-BR" i="1" dirty="0">
              <a:solidFill>
                <a:srgbClr val="002060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575933" y="2165663"/>
            <a:ext cx="1857078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solidFill>
                  <a:srgbClr val="002060"/>
                </a:solidFill>
              </a:rPr>
              <a:t>Ações do Usuário</a:t>
            </a:r>
            <a:endParaRPr lang="pt-BR" b="1" i="1" dirty="0">
              <a:solidFill>
                <a:srgbClr val="002060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025866" y="2165664"/>
            <a:ext cx="218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solidFill>
                  <a:srgbClr val="002060"/>
                </a:solidFill>
              </a:rPr>
              <a:t>Ações do Sistema</a:t>
            </a:r>
            <a:endParaRPr lang="pt-BR" b="1" i="1" dirty="0">
              <a:solidFill>
                <a:srgbClr val="002060"/>
              </a:solidFill>
            </a:endParaRPr>
          </a:p>
        </p:txBody>
      </p:sp>
      <p:cxnSp>
        <p:nvCxnSpPr>
          <p:cNvPr id="28" name="Conector de seta reta 42"/>
          <p:cNvCxnSpPr/>
          <p:nvPr/>
        </p:nvCxnSpPr>
        <p:spPr>
          <a:xfrm>
            <a:off x="1913671" y="3202308"/>
            <a:ext cx="500063" cy="158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42"/>
          <p:cNvCxnSpPr/>
          <p:nvPr/>
        </p:nvCxnSpPr>
        <p:spPr>
          <a:xfrm>
            <a:off x="3948487" y="3202308"/>
            <a:ext cx="500063" cy="158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42"/>
          <p:cNvCxnSpPr>
            <a:stCxn id="16" idx="6"/>
            <a:endCxn id="17" idx="2"/>
          </p:cNvCxnSpPr>
          <p:nvPr/>
        </p:nvCxnSpPr>
        <p:spPr>
          <a:xfrm>
            <a:off x="5935641" y="3184588"/>
            <a:ext cx="968930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42"/>
          <p:cNvCxnSpPr/>
          <p:nvPr/>
        </p:nvCxnSpPr>
        <p:spPr>
          <a:xfrm>
            <a:off x="7691566" y="3724851"/>
            <a:ext cx="0" cy="38348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42"/>
          <p:cNvCxnSpPr/>
          <p:nvPr/>
        </p:nvCxnSpPr>
        <p:spPr>
          <a:xfrm>
            <a:off x="7705214" y="5176256"/>
            <a:ext cx="0" cy="38348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42"/>
          <p:cNvCxnSpPr>
            <a:stCxn id="19" idx="2"/>
          </p:cNvCxnSpPr>
          <p:nvPr/>
        </p:nvCxnSpPr>
        <p:spPr>
          <a:xfrm flipH="1">
            <a:off x="5935641" y="6076048"/>
            <a:ext cx="1030019" cy="1046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358642" y="4689576"/>
            <a:ext cx="400802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i="1" dirty="0" smtClean="0">
                <a:solidFill>
                  <a:srgbClr val="002060"/>
                </a:solidFill>
              </a:rPr>
              <a:t>Fases de processamento de um JOB</a:t>
            </a:r>
          </a:p>
          <a:p>
            <a:endParaRPr lang="pt-BR" sz="1300" i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1300" i="1" dirty="0">
                <a:solidFill>
                  <a:srgbClr val="002060"/>
                </a:solidFill>
              </a:rPr>
              <a:t>E</a:t>
            </a:r>
            <a:r>
              <a:rPr lang="pt-BR" sz="1300" i="1" dirty="0" smtClean="0">
                <a:solidFill>
                  <a:srgbClr val="002060"/>
                </a:solidFill>
              </a:rPr>
              <a:t>ntrada (INPUT)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1300" i="1" dirty="0" smtClean="0">
                <a:solidFill>
                  <a:srgbClr val="002060"/>
                </a:solidFill>
              </a:rPr>
              <a:t>Conversão (JCL)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1300" i="1" dirty="0" smtClean="0">
                <a:solidFill>
                  <a:srgbClr val="002060"/>
                </a:solidFill>
              </a:rPr>
              <a:t>Processamento (Sistema Operacional)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1300" i="1" dirty="0" smtClean="0">
                <a:solidFill>
                  <a:srgbClr val="002060"/>
                </a:solidFill>
              </a:rPr>
              <a:t>Saída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1300" i="1" dirty="0" smtClean="0">
                <a:solidFill>
                  <a:srgbClr val="002060"/>
                </a:solidFill>
              </a:rPr>
              <a:t>Visualização (</a:t>
            </a:r>
            <a:r>
              <a:rPr lang="pt-BR" sz="1300" i="1" dirty="0" err="1" smtClean="0">
                <a:solidFill>
                  <a:srgbClr val="002060"/>
                </a:solidFill>
              </a:rPr>
              <a:t>to</a:t>
            </a:r>
            <a:r>
              <a:rPr lang="pt-BR" sz="1300" i="1" dirty="0" smtClean="0">
                <a:solidFill>
                  <a:srgbClr val="002060"/>
                </a:solidFill>
              </a:rPr>
              <a:t> HARDCOPY </a:t>
            </a:r>
            <a:r>
              <a:rPr lang="pt-BR" sz="1300" i="1" dirty="0" err="1" smtClean="0">
                <a:solidFill>
                  <a:srgbClr val="002060"/>
                </a:solidFill>
              </a:rPr>
              <a:t>or</a:t>
            </a:r>
            <a:r>
              <a:rPr lang="pt-BR" sz="1300" i="1" dirty="0" smtClean="0">
                <a:solidFill>
                  <a:srgbClr val="002060"/>
                </a:solidFill>
              </a:rPr>
              <a:t> CONSOLE DISPLAY)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1300" i="1" dirty="0" smtClean="0">
                <a:solidFill>
                  <a:srgbClr val="002060"/>
                </a:solidFill>
              </a:rPr>
              <a:t>Remoção da fila (PURGE)</a:t>
            </a:r>
            <a:endParaRPr lang="pt-BR" sz="13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/>
          <p:nvPr/>
        </p:nvSpPr>
        <p:spPr>
          <a:xfrm>
            <a:off x="278676" y="2175658"/>
            <a:ext cx="729975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pt-BR" sz="2400" dirty="0"/>
              <a:t>JCL ou JOB CONTROL </a:t>
            </a:r>
            <a:r>
              <a:rPr lang="pt-BR" sz="2400" dirty="0" smtClean="0"/>
              <a:t>LANGUAGE é </a:t>
            </a:r>
            <a:r>
              <a:rPr lang="pt-BR" sz="2400" dirty="0"/>
              <a:t>uma linguagem que possibilita que o analista execute </a:t>
            </a:r>
            <a:r>
              <a:rPr lang="pt-BR" sz="2400" dirty="0" smtClean="0"/>
              <a:t>procedures </a:t>
            </a:r>
            <a:r>
              <a:rPr lang="pt-BR" sz="2400" dirty="0"/>
              <a:t>e programas </a:t>
            </a:r>
            <a:r>
              <a:rPr lang="pt-BR" sz="2400" dirty="0" smtClean="0"/>
              <a:t>em modo “batch” pelo </a:t>
            </a:r>
            <a:r>
              <a:rPr lang="pt-BR" sz="2400" dirty="0"/>
              <a:t>sistema </a:t>
            </a:r>
            <a:r>
              <a:rPr lang="pt-BR" sz="2400" dirty="0" smtClean="0"/>
              <a:t>operacional no mainframe. </a:t>
            </a: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0000"/>
                    </a14:imgEffect>
                    <a14:imgEffect>
                      <a14:brightnessContrast bright="30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533" y="2202997"/>
            <a:ext cx="4010441" cy="432249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60564" y="1572984"/>
            <a:ext cx="11472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/>
              <a:t>A linguagem para processamento dos Jobs batch no mainframe é </a:t>
            </a:r>
            <a:r>
              <a:rPr lang="pt-BR" sz="2400" b="1" dirty="0" smtClean="0"/>
              <a:t>a </a:t>
            </a:r>
            <a:r>
              <a:rPr lang="pt-BR" sz="2400" b="1" dirty="0"/>
              <a:t>JCL</a:t>
            </a:r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31715"/>
              </p:ext>
            </p:extLst>
          </p:nvPr>
        </p:nvGraphicFramePr>
        <p:xfrm>
          <a:off x="712266" y="4425875"/>
          <a:ext cx="1254296" cy="644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6" name="Foto do Photo Editor" r:id="rId9" imgW="4401164" imgH="2180952" progId="MSPhotoEd.3">
                  <p:embed/>
                </p:oleObj>
              </mc:Choice>
              <mc:Fallback>
                <p:oleObj name="Foto do Photo Editor" r:id="rId9" imgW="4401164" imgH="2180952" progId="MSPhotoEd.3">
                  <p:embed/>
                  <p:pic>
                    <p:nvPicPr>
                      <p:cNvPr id="1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266" y="4425875"/>
                        <a:ext cx="1254296" cy="644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74122" y="4604163"/>
            <a:ext cx="1044674" cy="24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Entrada</a:t>
            </a:r>
            <a:endParaRPr lang="en-US" altLang="pt-BR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grpSp>
        <p:nvGrpSpPr>
          <p:cNvPr id="18" name="Group 27"/>
          <p:cNvGrpSpPr>
            <a:grpSpLocks/>
          </p:cNvGrpSpPr>
          <p:nvPr/>
        </p:nvGrpSpPr>
        <p:grpSpPr bwMode="auto">
          <a:xfrm>
            <a:off x="1251614" y="5568123"/>
            <a:ext cx="5440363" cy="989629"/>
            <a:chOff x="726" y="2548"/>
            <a:chExt cx="3427" cy="766"/>
          </a:xfrm>
        </p:grpSpPr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726" y="3120"/>
              <a:ext cx="124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altLang="pt-BR" b="1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Retroalimentação</a:t>
              </a:r>
              <a:endParaRPr lang="en-US" altLang="pt-BR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endParaRPr>
            </a:p>
          </p:txBody>
        </p:sp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726" y="2548"/>
              <a:ext cx="3427" cy="494"/>
              <a:chOff x="1152" y="2592"/>
              <a:chExt cx="3552" cy="672"/>
            </a:xfrm>
          </p:grpSpPr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 flipH="1">
                <a:off x="1152" y="3264"/>
                <a:ext cx="3552" cy="0"/>
              </a:xfrm>
              <a:prstGeom prst="line">
                <a:avLst/>
              </a:prstGeom>
              <a:noFill/>
              <a:ln w="152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>
                <a:off x="4656" y="2592"/>
                <a:ext cx="0" cy="672"/>
              </a:xfrm>
              <a:prstGeom prst="line">
                <a:avLst/>
              </a:prstGeom>
              <a:noFill/>
              <a:ln w="152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 flipV="1">
                <a:off x="1200" y="2592"/>
                <a:ext cx="0" cy="672"/>
              </a:xfrm>
              <a:prstGeom prst="line">
                <a:avLst/>
              </a:prstGeom>
              <a:noFill/>
              <a:ln w="152400">
                <a:solidFill>
                  <a:schemeClr val="accent2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2083464" y="3948622"/>
            <a:ext cx="3373438" cy="1993469"/>
            <a:chOff x="1250" y="1357"/>
            <a:chExt cx="2125" cy="1543"/>
          </a:xfrm>
        </p:grpSpPr>
        <p:graphicFrame>
          <p:nvGraphicFramePr>
            <p:cNvPr id="25" name="Object 7"/>
            <p:cNvGraphicFramePr>
              <a:graphicFrameLocks noChangeAspect="1"/>
            </p:cNvGraphicFramePr>
            <p:nvPr/>
          </p:nvGraphicFramePr>
          <p:xfrm>
            <a:off x="1479" y="1357"/>
            <a:ext cx="1896" cy="15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97" name="Foto do Photo Editor" r:id="rId11" imgW="4401164" imgH="2180952" progId="MSPhotoEd.3">
                    <p:embed/>
                  </p:oleObj>
                </mc:Choice>
                <mc:Fallback>
                  <p:oleObj name="Foto do Photo Editor" r:id="rId11" imgW="4401164" imgH="2180952" progId="MSPhotoEd.3">
                    <p:embed/>
                    <p:pic>
                      <p:nvPicPr>
                        <p:cNvPr id="2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9" y="1357"/>
                          <a:ext cx="1896" cy="15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66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1825" y="2005"/>
              <a:ext cx="108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altLang="pt-B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Processamento</a:t>
              </a:r>
              <a:endParaRPr lang="en-US" alt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endParaRPr>
            </a:p>
          </p:txBody>
        </p:sp>
        <p:sp>
          <p:nvSpPr>
            <p:cNvPr id="27" name="AutoShape 20"/>
            <p:cNvSpPr>
              <a:spLocks noChangeArrowheads="1"/>
            </p:cNvSpPr>
            <p:nvPr/>
          </p:nvSpPr>
          <p:spPr bwMode="auto">
            <a:xfrm>
              <a:off x="1250" y="1913"/>
              <a:ext cx="187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aphicFrame>
        <p:nvGraphicFramePr>
          <p:cNvPr id="2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753140"/>
              </p:ext>
            </p:extLst>
          </p:nvPr>
        </p:nvGraphicFramePr>
        <p:xfrm>
          <a:off x="5947439" y="4433855"/>
          <a:ext cx="1166812" cy="67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8" name="Foto do Photo Editor" r:id="rId13" imgW="4401164" imgH="2180952" progId="MSPhotoEd.3">
                  <p:embed/>
                </p:oleObj>
              </mc:Choice>
              <mc:Fallback>
                <p:oleObj name="Foto do Photo Editor" r:id="rId13" imgW="4401164" imgH="2180952" progId="MSPhotoEd.3">
                  <p:embed/>
                  <p:pic>
                    <p:nvPicPr>
                      <p:cNvPr id="2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7439" y="4433855"/>
                        <a:ext cx="1166812" cy="67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rgbClr val="FF6600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172864" y="4648318"/>
            <a:ext cx="733425" cy="24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Saída</a:t>
            </a:r>
            <a:endParaRPr lang="en-US" altLang="pt-BR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auto">
          <a:xfrm>
            <a:off x="5536277" y="4626355"/>
            <a:ext cx="296862" cy="24934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61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5292436" cy="13577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224663" y="1489398"/>
            <a:ext cx="115378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/>
              <a:t>CARTÕES da JCL – </a:t>
            </a:r>
            <a:r>
              <a:rPr lang="pt-BR" sz="2100" b="1" dirty="0" err="1" smtClean="0"/>
              <a:t>Job</a:t>
            </a:r>
            <a:r>
              <a:rPr lang="pt-BR" sz="2100" b="1" dirty="0" smtClean="0"/>
              <a:t>, </a:t>
            </a:r>
            <a:r>
              <a:rPr lang="pt-BR" sz="2100" b="1" dirty="0" err="1" smtClean="0"/>
              <a:t>Exec</a:t>
            </a:r>
            <a:r>
              <a:rPr lang="pt-BR" sz="2100" b="1" dirty="0" smtClean="0"/>
              <a:t> e DD  </a:t>
            </a:r>
            <a:endParaRPr lang="pt-BR" sz="2100" dirty="0"/>
          </a:p>
        </p:txBody>
      </p:sp>
      <p:sp>
        <p:nvSpPr>
          <p:cNvPr id="14" name="Caixa de Texto 27"/>
          <p:cNvSpPr txBox="1"/>
          <p:nvPr/>
        </p:nvSpPr>
        <p:spPr>
          <a:xfrm>
            <a:off x="339355" y="2220066"/>
            <a:ext cx="10396709" cy="2880496"/>
          </a:xfrm>
          <a:prstGeom prst="rect">
            <a:avLst/>
          </a:prstGeom>
          <a:solidFill>
            <a:schemeClr val="lt1"/>
          </a:solidFill>
          <a:ln w="6350"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18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  <a:r>
              <a:rPr lang="pt-BR" sz="1800" b="1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..+....</a:t>
            </a:r>
            <a:r>
              <a:rPr lang="pt-BR" sz="1800" b="1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pt-BR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...+.</a:t>
            </a:r>
            <a:r>
              <a:rPr lang="pt-BR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...2....+....3....+....4....+....5....+....6....+....7. </a:t>
            </a:r>
            <a:endParaRPr lang="en-US" sz="1800" dirty="0" smtClean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1800" b="1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ISHCX100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X0006,’Cleber’,MSGCLASS=R</a:t>
            </a:r>
          </a:p>
          <a:p>
            <a:r>
              <a:rPr lang="pt-BR" sz="18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800" b="1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r>
              <a:rPr lang="pt-BR" sz="18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800" b="1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S0001002</a:t>
            </a:r>
            <a:r>
              <a:rPr lang="pt-B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</a:t>
            </a:r>
            <a:r>
              <a:rPr lang="pt-BR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PGM=SORT,COND</a:t>
            </a:r>
            <a:r>
              <a:rPr lang="pt-BR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=(0,NE)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t-BR" sz="1800" b="1" dirty="0" smtClean="0">
                <a:solidFill>
                  <a:srgbClr val="00B0F0"/>
                </a:solidFill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//</a:t>
            </a:r>
            <a:r>
              <a:rPr lang="pt-BR" sz="1800" b="1" dirty="0" smtClean="0">
                <a:solidFill>
                  <a:srgbClr val="CC0099"/>
                </a:solidFill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*</a:t>
            </a:r>
          </a:p>
          <a:p>
            <a:r>
              <a:rPr lang="pt-BR" sz="1800" b="1" dirty="0" smtClean="0">
                <a:solidFill>
                  <a:srgbClr val="00B0F0"/>
                </a:solidFill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//</a:t>
            </a:r>
            <a:r>
              <a:rPr lang="pt-BR" sz="1800" b="1" dirty="0" smtClean="0">
                <a:solidFill>
                  <a:srgbClr val="CC0099"/>
                </a:solidFill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SORTIN</a:t>
            </a:r>
            <a:r>
              <a:rPr lang="pt-BR" sz="1800" b="1" dirty="0" smtClean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  </a:t>
            </a:r>
            <a:r>
              <a:rPr lang="pt-BR" sz="18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DD</a:t>
            </a:r>
            <a:r>
              <a:rPr lang="pt-BR" sz="1800" b="1" dirty="0" smtClean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  DSN=ISHC.W.A01.ARQSEQ,DISP=SHR </a:t>
            </a:r>
            <a:endParaRPr lang="en-US" sz="1800" dirty="0" smtClean="0"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pPr algn="ctr"/>
            <a:r>
              <a:rPr lang="pt-B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pt-BR" sz="18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800" b="1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S002002</a:t>
            </a:r>
            <a:r>
              <a:rPr lang="pt-B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</a:t>
            </a:r>
            <a:r>
              <a:rPr lang="pt-B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ISHCE100</a:t>
            </a:r>
          </a:p>
          <a:p>
            <a:r>
              <a:rPr lang="pt-BR" sz="18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800" b="1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endParaRPr lang="pt-BR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t-BR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have Dupla 4"/>
          <p:cNvSpPr/>
          <p:nvPr/>
        </p:nvSpPr>
        <p:spPr>
          <a:xfrm>
            <a:off x="649705" y="4620127"/>
            <a:ext cx="721895" cy="45719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have Esquerda 5"/>
          <p:cNvSpPr/>
          <p:nvPr/>
        </p:nvSpPr>
        <p:spPr>
          <a:xfrm rot="-5400000">
            <a:off x="971551" y="4922283"/>
            <a:ext cx="360948" cy="836743"/>
          </a:xfrm>
          <a:prstGeom prst="leftBrace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have Esquerda 17"/>
          <p:cNvSpPr/>
          <p:nvPr/>
        </p:nvSpPr>
        <p:spPr>
          <a:xfrm rot="-5400000">
            <a:off x="1998654" y="5063826"/>
            <a:ext cx="358134" cy="503137"/>
          </a:xfrm>
          <a:prstGeom prst="leftBrace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have Esquerda 18"/>
          <p:cNvSpPr/>
          <p:nvPr/>
        </p:nvSpPr>
        <p:spPr>
          <a:xfrm rot="-5400000">
            <a:off x="4760991" y="3133306"/>
            <a:ext cx="358134" cy="4364177"/>
          </a:xfrm>
          <a:prstGeom prst="leftBrace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have Esquerda 19"/>
          <p:cNvSpPr/>
          <p:nvPr/>
        </p:nvSpPr>
        <p:spPr>
          <a:xfrm rot="-5400000">
            <a:off x="354222" y="5240214"/>
            <a:ext cx="360948" cy="209108"/>
          </a:xfrm>
          <a:prstGeom prst="leftBrace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524000" y="5643015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TIPO</a:t>
            </a:r>
          </a:p>
          <a:p>
            <a:pPr algn="ctr"/>
            <a:r>
              <a:rPr lang="pt-BR" dirty="0" smtClean="0">
                <a:solidFill>
                  <a:srgbClr val="FF0000"/>
                </a:solidFill>
              </a:rPr>
              <a:t>OPERAÇÃO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73025" y="5643014"/>
            <a:ext cx="779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CC0099"/>
                </a:solidFill>
              </a:rPr>
              <a:t>NOME</a:t>
            </a:r>
            <a:endParaRPr lang="pt-BR" dirty="0">
              <a:solidFill>
                <a:srgbClr val="CC0099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94742" y="5650564"/>
            <a:ext cx="7790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B0F0"/>
                </a:solidFill>
              </a:rPr>
              <a:t>IDEN-TIFICADOR</a:t>
            </a:r>
            <a:endParaRPr lang="pt-BR" dirty="0">
              <a:solidFill>
                <a:srgbClr val="00B0F0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229646" y="5643014"/>
            <a:ext cx="1443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PARÂMETROS</a:t>
            </a:r>
            <a:endParaRPr lang="pt-BR" dirty="0"/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66" y="2646942"/>
            <a:ext cx="2301263" cy="3858364"/>
          </a:xfrm>
          <a:prstGeom prst="rect">
            <a:avLst/>
          </a:prstGeom>
        </p:spPr>
      </p:pic>
      <p:sp>
        <p:nvSpPr>
          <p:cNvPr id="25" name="Texto Explicativo em Nuvem 24"/>
          <p:cNvSpPr/>
          <p:nvPr/>
        </p:nvSpPr>
        <p:spPr>
          <a:xfrm>
            <a:off x="10459498" y="2971797"/>
            <a:ext cx="1487606" cy="892680"/>
          </a:xfrm>
          <a:prstGeom prst="cloudCallout">
            <a:avLst>
              <a:gd name="adj1" fmla="val -67730"/>
              <a:gd name="adj2" fmla="val 1981"/>
            </a:avLst>
          </a:prstGeom>
          <a:ln cap="rnd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FF0000"/>
                </a:solidFill>
              </a:rPr>
              <a:t>Para informar o nome do JOB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26" name="Texto Explicativo em Nuvem 25"/>
          <p:cNvSpPr/>
          <p:nvPr/>
        </p:nvSpPr>
        <p:spPr>
          <a:xfrm>
            <a:off x="10459498" y="4117142"/>
            <a:ext cx="1487606" cy="1130021"/>
          </a:xfrm>
          <a:prstGeom prst="cloudCallout">
            <a:avLst>
              <a:gd name="adj1" fmla="val -68539"/>
              <a:gd name="adj2" fmla="val 965"/>
            </a:avLst>
          </a:prstGeom>
          <a:ln cap="rnd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FF0000"/>
                </a:solidFill>
              </a:rPr>
              <a:t>Para informar o nome do PGM ou PROC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27" name="Texto Explicativo em Nuvem 26"/>
          <p:cNvSpPr/>
          <p:nvPr/>
        </p:nvSpPr>
        <p:spPr>
          <a:xfrm>
            <a:off x="10459498" y="5499828"/>
            <a:ext cx="1487606" cy="1055644"/>
          </a:xfrm>
          <a:prstGeom prst="cloudCallout">
            <a:avLst>
              <a:gd name="adj1" fmla="val -68539"/>
              <a:gd name="adj2" fmla="val -4674"/>
            </a:avLst>
          </a:prstGeom>
          <a:ln cap="rnd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FF0000"/>
                </a:solidFill>
              </a:rPr>
              <a:t>Para informar o nome do arquivo</a:t>
            </a:r>
            <a:endParaRPr lang="pt-B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4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44837"/>
              </p:ext>
            </p:extLst>
          </p:nvPr>
        </p:nvGraphicFramePr>
        <p:xfrm>
          <a:off x="2515479" y="2111569"/>
          <a:ext cx="6918301" cy="4476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7204">
                  <a:extLst>
                    <a:ext uri="{9D8B030D-6E8A-4147-A177-3AD203B41FA5}">
                      <a16:colId xmlns="" xmlns:a16="http://schemas.microsoft.com/office/drawing/2014/main" val="2203060830"/>
                    </a:ext>
                  </a:extLst>
                </a:gridCol>
                <a:gridCol w="477460">
                  <a:extLst>
                    <a:ext uri="{9D8B030D-6E8A-4147-A177-3AD203B41FA5}">
                      <a16:colId xmlns="" xmlns:a16="http://schemas.microsoft.com/office/drawing/2014/main" val="2894357892"/>
                    </a:ext>
                  </a:extLst>
                </a:gridCol>
                <a:gridCol w="457972">
                  <a:extLst>
                    <a:ext uri="{9D8B030D-6E8A-4147-A177-3AD203B41FA5}">
                      <a16:colId xmlns="" xmlns:a16="http://schemas.microsoft.com/office/drawing/2014/main" val="1532020795"/>
                    </a:ext>
                  </a:extLst>
                </a:gridCol>
                <a:gridCol w="399508">
                  <a:extLst>
                    <a:ext uri="{9D8B030D-6E8A-4147-A177-3AD203B41FA5}">
                      <a16:colId xmlns="" xmlns:a16="http://schemas.microsoft.com/office/drawing/2014/main" val="1435781288"/>
                    </a:ext>
                  </a:extLst>
                </a:gridCol>
                <a:gridCol w="457972">
                  <a:extLst>
                    <a:ext uri="{9D8B030D-6E8A-4147-A177-3AD203B41FA5}">
                      <a16:colId xmlns="" xmlns:a16="http://schemas.microsoft.com/office/drawing/2014/main" val="942590592"/>
                    </a:ext>
                  </a:extLst>
                </a:gridCol>
                <a:gridCol w="311811">
                  <a:extLst>
                    <a:ext uri="{9D8B030D-6E8A-4147-A177-3AD203B41FA5}">
                      <a16:colId xmlns="" xmlns:a16="http://schemas.microsoft.com/office/drawing/2014/main" val="792036183"/>
                    </a:ext>
                  </a:extLst>
                </a:gridCol>
                <a:gridCol w="594390">
                  <a:extLst>
                    <a:ext uri="{9D8B030D-6E8A-4147-A177-3AD203B41FA5}">
                      <a16:colId xmlns="" xmlns:a16="http://schemas.microsoft.com/office/drawing/2014/main" val="972922897"/>
                    </a:ext>
                  </a:extLst>
                </a:gridCol>
                <a:gridCol w="1042617">
                  <a:extLst>
                    <a:ext uri="{9D8B030D-6E8A-4147-A177-3AD203B41FA5}">
                      <a16:colId xmlns="" xmlns:a16="http://schemas.microsoft.com/office/drawing/2014/main" val="667140255"/>
                    </a:ext>
                  </a:extLst>
                </a:gridCol>
                <a:gridCol w="2689367">
                  <a:extLst>
                    <a:ext uri="{9D8B030D-6E8A-4147-A177-3AD203B41FA5}">
                      <a16:colId xmlns="" xmlns:a16="http://schemas.microsoft.com/office/drawing/2014/main" val="404253137"/>
                    </a:ext>
                  </a:extLst>
                </a:gridCol>
              </a:tblGrid>
              <a:tr h="22216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solidFill>
                            <a:schemeClr val="bg2"/>
                          </a:solidFill>
                          <a:effectLst/>
                        </a:rPr>
                        <a:t>Sistema</a:t>
                      </a:r>
                      <a:endParaRPr lang="pt-BR" sz="13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solidFill>
                            <a:schemeClr val="bg2"/>
                          </a:solidFill>
                          <a:effectLst/>
                        </a:rPr>
                        <a:t>NOME DO SISTEMA</a:t>
                      </a:r>
                      <a:endParaRPr lang="pt-BR" sz="13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solidFill>
                            <a:schemeClr val="bg2"/>
                          </a:solidFill>
                          <a:effectLst/>
                        </a:rPr>
                        <a:t>CLIENTE</a:t>
                      </a:r>
                      <a:endParaRPr lang="pt-BR" sz="13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1422197951"/>
                  </a:ext>
                </a:extLst>
              </a:tr>
              <a:tr h="16455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ISHC</a:t>
                      </a:r>
                      <a:endParaRPr lang="pt-BR" sz="10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FOLHA DE PAGAMENTO</a:t>
                      </a:r>
                      <a:endParaRPr lang="pt-BR" sz="10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SEPLAG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1795297024"/>
                  </a:ext>
                </a:extLst>
              </a:tr>
              <a:tr h="24993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solidFill>
                            <a:schemeClr val="bg2"/>
                          </a:solidFill>
                          <a:effectLst/>
                        </a:rPr>
                        <a:t>Arquivo</a:t>
                      </a:r>
                      <a:endParaRPr lang="pt-BR" sz="15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7603571"/>
                  </a:ext>
                </a:extLst>
              </a:tr>
              <a:tr h="19438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Nome</a:t>
                      </a:r>
                      <a:endParaRPr lang="pt-BR" sz="11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solidFill>
                            <a:schemeClr val="bg2"/>
                          </a:solidFill>
                          <a:effectLst/>
                        </a:rPr>
                        <a:t>Código</a:t>
                      </a:r>
                      <a:endParaRPr lang="pt-BR" sz="11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solidFill>
                            <a:schemeClr val="bg2"/>
                          </a:solidFill>
                          <a:effectLst/>
                        </a:rPr>
                        <a:t>Tamanho</a:t>
                      </a:r>
                      <a:endParaRPr lang="pt-BR" sz="11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2932420538"/>
                  </a:ext>
                </a:extLst>
              </a:tr>
              <a:tr h="16455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DOCFOLHA</a:t>
                      </a:r>
                      <a:endParaRPr lang="pt-BR" sz="10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DOCFOLHA - COMPLETO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128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2147349091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Localização</a:t>
                      </a:r>
                      <a:endParaRPr lang="pt-BR" sz="10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2323704102"/>
                  </a:ext>
                </a:extLst>
              </a:tr>
              <a:tr h="1573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Nível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solidFill>
                            <a:schemeClr val="bg2"/>
                          </a:solidFill>
                          <a:effectLst/>
                        </a:rPr>
                        <a:t>N.Ocors</a:t>
                      </a:r>
                      <a:endParaRPr lang="pt-BR" sz="8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solidFill>
                            <a:schemeClr val="bg2"/>
                          </a:solidFill>
                          <a:effectLst/>
                        </a:rPr>
                        <a:t>De</a:t>
                      </a:r>
                      <a:endParaRPr lang="pt-BR" sz="8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Até</a:t>
                      </a:r>
                      <a:endParaRPr lang="pt-BR" sz="8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N. Bytes</a:t>
                      </a:r>
                      <a:endParaRPr lang="pt-BR" sz="8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 err="1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Class</a:t>
                      </a:r>
                      <a:endParaRPr lang="pt-BR" sz="8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Formato</a:t>
                      </a:r>
                      <a:endParaRPr lang="pt-BR" sz="8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Simbólico</a:t>
                      </a:r>
                      <a:endParaRPr lang="pt-BR" sz="8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solidFill>
                            <a:schemeClr val="bg2"/>
                          </a:solidFill>
                          <a:effectLst/>
                        </a:rPr>
                        <a:t>Descrição</a:t>
                      </a:r>
                      <a:endParaRPr lang="pt-BR" sz="8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1984638139"/>
                  </a:ext>
                </a:extLst>
              </a:tr>
              <a:tr h="784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•1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TPREGISTRO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RESTANTE REGISTRO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990066241"/>
                  </a:ext>
                </a:extLst>
              </a:tr>
              <a:tr h="1151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CDUNIDORCAM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ÓRGÃO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3396546231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CDUNIDCONTR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UNIDADE ORÇAM. P/INSS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1506895767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CDEVENTO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EVENTO CONTÁBIL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3565889908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CPFDET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CGC ORIGEM DETALHE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1903028742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5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solidFill>
                            <a:srgbClr val="C00000"/>
                          </a:solidFill>
                          <a:effectLst/>
                        </a:rPr>
                        <a:t>17</a:t>
                      </a:r>
                      <a:endParaRPr lang="pt-BR" sz="1000" b="0" i="1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solidFill>
                            <a:srgbClr val="C00000"/>
                          </a:solidFill>
                          <a:effectLst/>
                        </a:rPr>
                        <a:t>25</a:t>
                      </a:r>
                      <a:endParaRPr lang="pt-BR" sz="1000" b="0" i="1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endParaRPr lang="pt-BR" sz="1000" b="0" i="1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1000" b="0" i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N</a:t>
                      </a:r>
                      <a:endParaRPr lang="pt-BR" sz="1000" b="0" i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solidFill>
                            <a:srgbClr val="C00000"/>
                          </a:solidFill>
                          <a:effectLst/>
                        </a:rPr>
                        <a:t>NCCREDOR</a:t>
                      </a:r>
                      <a:endParaRPr lang="pt-BR" sz="1000" b="0" i="1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solidFill>
                            <a:srgbClr val="C00000"/>
                          </a:solidFill>
                          <a:effectLst/>
                        </a:rPr>
                        <a:t>CGC - PARTE 1</a:t>
                      </a:r>
                      <a:endParaRPr lang="pt-BR" sz="1000" b="0" i="1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2089946930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5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solidFill>
                            <a:srgbClr val="C00000"/>
                          </a:solidFill>
                          <a:effectLst/>
                        </a:rPr>
                        <a:t>26</a:t>
                      </a:r>
                      <a:endParaRPr lang="pt-BR" sz="1000" b="0" i="1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solidFill>
                            <a:srgbClr val="C00000"/>
                          </a:solidFill>
                          <a:effectLst/>
                        </a:rPr>
                        <a:t>29</a:t>
                      </a:r>
                      <a:endParaRPr lang="pt-BR" sz="1000" b="0" i="1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pt-BR" sz="1000" b="0" i="1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1000" b="0" i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solidFill>
                            <a:srgbClr val="C00000"/>
                          </a:solidFill>
                          <a:effectLst/>
                        </a:rPr>
                        <a:t>N</a:t>
                      </a:r>
                      <a:endParaRPr lang="pt-BR" sz="1000" b="0" i="1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ETCREDOR</a:t>
                      </a:r>
                      <a:endParaRPr lang="pt-BR" sz="1000" b="0" i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solidFill>
                            <a:srgbClr val="C00000"/>
                          </a:solidFill>
                          <a:effectLst/>
                        </a:rPr>
                        <a:t>CGC - RESTO</a:t>
                      </a:r>
                      <a:endParaRPr lang="pt-BR" sz="1000" b="0" i="1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380821640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5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solidFill>
                            <a:srgbClr val="C00000"/>
                          </a:solidFill>
                          <a:effectLst/>
                        </a:rPr>
                        <a:t>30</a:t>
                      </a:r>
                      <a:endParaRPr lang="pt-BR" sz="1000" b="0" i="1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solidFill>
                            <a:srgbClr val="C00000"/>
                          </a:solidFill>
                          <a:effectLst/>
                        </a:rPr>
                        <a:t>31</a:t>
                      </a:r>
                      <a:endParaRPr lang="pt-BR" sz="1000" b="0" i="1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pt-BR" sz="1000" b="0" i="1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1000" b="0" i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solidFill>
                            <a:srgbClr val="C00000"/>
                          </a:solidFill>
                          <a:effectLst/>
                        </a:rPr>
                        <a:t>N</a:t>
                      </a:r>
                      <a:endParaRPr lang="pt-BR" sz="1000" b="0" i="1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DVCREDOR</a:t>
                      </a:r>
                      <a:endParaRPr lang="pt-BR" sz="1000" b="0" i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CGC - DV</a:t>
                      </a:r>
                      <a:endParaRPr lang="pt-BR" sz="1000" b="0" i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2139746541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CDRECEITA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RECOLHIMENTO/RECEITA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1814597522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48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CDRECOL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CODIGO DE RECOLHIMENTO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3548784954"/>
                  </a:ext>
                </a:extLst>
              </a:tr>
              <a:tr h="2065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49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63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15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N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VALOR-EVENTO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VALOR EVENTO</a:t>
                      </a:r>
                      <a:endParaRPr lang="pt-BR" sz="10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2568803609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64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79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16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N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FUNCIONAL</a:t>
                      </a:r>
                      <a:endParaRPr lang="pt-BR" sz="10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FUNCIONAL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2844894839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80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85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6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N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NATDESP</a:t>
                      </a:r>
                      <a:endParaRPr lang="pt-BR" sz="10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CATEGORIA,GRUPO,MODAL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751026863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86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92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GMIFP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GMIFP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668080728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93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107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CGCHE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CGC ORIGEM HEADER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297946910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108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114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7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A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EVENTORP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EVENTO RECURSO PROPRIO</a:t>
                      </a:r>
                      <a:endParaRPr lang="pt-BR" sz="10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2652040600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115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116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2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N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CATEVENTO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CATEGORIA</a:t>
                      </a:r>
                      <a:endParaRPr lang="pt-BR" sz="10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1360455402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117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117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N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TPCREDOR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TIPO DO CREDOR</a:t>
                      </a:r>
                      <a:endParaRPr lang="pt-BR" sz="10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3805280054"/>
                  </a:ext>
                </a:extLst>
              </a:tr>
              <a:tr h="359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118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131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14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A</a:t>
                      </a:r>
                      <a:endParaRPr lang="pt-BR" sz="10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RESTO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IDENTIF PROG OU ATIVIDADE</a:t>
                      </a:r>
                      <a:endParaRPr lang="pt-BR" sz="10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1499742878"/>
                  </a:ext>
                </a:extLst>
              </a:tr>
            </a:tbl>
          </a:graphicData>
        </a:graphic>
      </p:graphicFrame>
      <p:sp>
        <p:nvSpPr>
          <p:cNvPr id="55" name="CaixaDeTexto 54"/>
          <p:cNvSpPr txBox="1"/>
          <p:nvPr/>
        </p:nvSpPr>
        <p:spPr>
          <a:xfrm>
            <a:off x="2527510" y="2159266"/>
            <a:ext cx="415076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2"/>
                </a:solidFill>
                <a:latin typeface="+mn-lt"/>
              </a:rPr>
              <a:t>Lay-out</a:t>
            </a:r>
            <a:r>
              <a:rPr lang="pt-BR" b="1" dirty="0" smtClean="0">
                <a:solidFill>
                  <a:schemeClr val="bg2"/>
                </a:solidFill>
                <a:latin typeface="+mn-lt"/>
              </a:rPr>
              <a:t> Arquivo Documento Folha</a:t>
            </a:r>
            <a:endParaRPr lang="pt-BR" b="1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829345" y="2040558"/>
            <a:ext cx="10360032" cy="4581467"/>
            <a:chOff x="829345" y="2040558"/>
            <a:chExt cx="10360032" cy="4581467"/>
          </a:xfrm>
        </p:grpSpPr>
        <p:sp>
          <p:nvSpPr>
            <p:cNvPr id="10" name="CaixaDeTexto 9"/>
            <p:cNvSpPr txBox="1"/>
            <p:nvPr/>
          </p:nvSpPr>
          <p:spPr>
            <a:xfrm>
              <a:off x="829345" y="2097710"/>
              <a:ext cx="10360032" cy="4524315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rtlCol="0">
              <a:spAutoFit/>
            </a:bodyPr>
            <a:lstStyle/>
            <a:p>
              <a:r>
                <a:rPr lang="pt-BR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pt-BR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                                                                                    1         1</a:t>
              </a:r>
            </a:p>
            <a:p>
              <a:r>
                <a:rPr lang="pt-BR" sz="1200" b="1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1         2         3         4         5         6         7         8         9         0         1</a:t>
              </a:r>
            </a:p>
            <a:p>
              <a:r>
                <a:rPr lang="pt-BR" sz="1200" b="1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12345678901234567890123456789012345678901234567890123456789012345678901234567890123456789012345678901234567890</a:t>
              </a:r>
            </a:p>
            <a:p>
              <a:endParaRPr lang="pt-BR" sz="12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  </a:t>
              </a:r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NISHCH28                       ESTADO DE MINAS GERAIS - SECRETARIA DE ESTADO DA FAZENDA       PRODEMGE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99.99.9999                </a:t>
              </a:r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NOTA DE LIQUIDACAO PARA VERIFICACAO                 PAG.    0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UNIDADE EXECUTORA   </a:t>
              </a:r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9999 999               </a:t>
              </a:r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REF.  </a:t>
              </a:r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99/9999               </a:t>
              </a:r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GMIFP  </a:t>
              </a:r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9999999</a:t>
              </a:r>
              <a:endParaRPr lang="pt-BR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FOLHA PESSOAL CENTRALIZAD                                              FOLHA-FINAL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CREDOR 999999999-99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FOLHA DE PAGAMENTO DE PESSOAL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SITUACAO LIQUIDACAO : NAO REGISTRADA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VALOR LIQUIDO    </a:t>
              </a:r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ZZZ.ZZZ.ZZ9,99                </a:t>
              </a:r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VALOR ADOT    </a:t>
              </a:r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ZZZ.ZZZ.ZZ9,99</a:t>
              </a:r>
              <a:endParaRPr lang="pt-BR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 EVENTO CATEG           CREDOR               DESCRICAO                                 VALOR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 </a:t>
              </a:r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ZZZZZZZ   Z   X    XXXXXXXXXXXXXXXX                                                   ZZZ.ZZZ.ZZ9,99</a:t>
              </a:r>
              <a:endParaRPr lang="pt-BR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XXXXXXXXXXXXXXXXXXXXXXXXXXXXXXXXXXXXXXXXXXXXXXXXXXXXXXXXXXXXXXXXXXXXXXXXXXXXX</a:t>
              </a:r>
              <a:endParaRPr lang="pt-BR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 ZZZZZZZ   Z   X    XXXXXXXXXXXXXXXX                                                   ZZZ.ZZZ.ZZ9,99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XXXXXXXXXXXXXXXXXXXXXXXXXXXXXXXXXXXXXXXXXXXXXXXXXXXXXXXXXXXXXXXXXXXXXXXXXXXXX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 ZZZZZZZ   Z   X    XXXXXXXXXXXXXXXX                                                   ZZZ.ZZZ.ZZ9,99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XXXXXXXXXXXXXXXXXXXXXXXXXXXXXXXXXXXXXXXXXXXXXXXXXXXXXXXXXXXXXXXXXXXXXXXXXXXXX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 ZZZZZZZ   Z   X    XXXXXXXXXXXXXXXX                                                   ZZZ.ZZZ.ZZ9,99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XXXXXXXXXXXXXXXXXXXXXXXXXXXXXXXXXXXXXXXXXXXXXXXXXXXXXXXXXXXXXXXXXXXXXXXXXXXXX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 ZZZZZZZ   Z   X    XXXXXXXXXXXXXXXX                                                   ZZZ.ZZZ.ZZ9,99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XXXXXXXXXXXXXXXXXXXXXXXXXXXXXXXXXXXXXXXXXXXXXXXXXXXXXXXXXXXXXXXXXXXXXXXXXXXXX  </a:t>
              </a:r>
            </a:p>
            <a:p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endParaRPr lang="pt-BR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856882" y="2040558"/>
              <a:ext cx="18427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err="1" smtClean="0">
                  <a:solidFill>
                    <a:schemeClr val="bg2"/>
                  </a:solidFill>
                </a:rPr>
                <a:t>Lay-out</a:t>
              </a:r>
              <a:r>
                <a:rPr lang="pt-BR" b="1" dirty="0" smtClean="0">
                  <a:solidFill>
                    <a:schemeClr val="bg2"/>
                  </a:solidFill>
                </a:rPr>
                <a:t> Relatório</a:t>
              </a:r>
              <a:endParaRPr lang="pt-BR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86143" y="1596336"/>
            <a:ext cx="7330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 smtClean="0"/>
              <a:t>CRIAÇÃO </a:t>
            </a:r>
            <a:r>
              <a:rPr lang="pt-BR" b="1" dirty="0"/>
              <a:t>DE UMA ROTINA </a:t>
            </a:r>
            <a:r>
              <a:rPr lang="pt-BR" b="1" dirty="0" smtClean="0"/>
              <a:t>JCL (parte prática) </a:t>
            </a:r>
            <a:endParaRPr lang="pt-BR" dirty="0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2376927" y="25577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376927" y="30149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4724045" y="265509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4724045" y="31122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7630804" y="256660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5" name="Agrupar 4"/>
          <p:cNvGrpSpPr/>
          <p:nvPr/>
        </p:nvGrpSpPr>
        <p:grpSpPr>
          <a:xfrm>
            <a:off x="856882" y="2105649"/>
            <a:ext cx="10178709" cy="4185761"/>
            <a:chOff x="736562" y="1961265"/>
            <a:chExt cx="10178709" cy="4185761"/>
          </a:xfrm>
        </p:grpSpPr>
        <p:sp>
          <p:nvSpPr>
            <p:cNvPr id="2" name="CaixaDeTexto 1"/>
            <p:cNvSpPr txBox="1"/>
            <p:nvPr/>
          </p:nvSpPr>
          <p:spPr>
            <a:xfrm>
              <a:off x="736562" y="1961265"/>
              <a:ext cx="10178709" cy="41857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*</a:t>
              </a:r>
            </a:p>
            <a:p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FROM=MAINFRAME</a:t>
              </a:r>
            </a:p>
            <a:p>
              <a:r>
                <a:rPr lang="pt-BR" dirty="0" err="1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to</a:t>
              </a:r>
              <a:r>
                <a:rPr lang="pt-BR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=e-mail de destino</a:t>
              </a:r>
              <a:endParaRPr lang="pt-BR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Subject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 </a:t>
              </a:r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Relatorio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de </a:t>
              </a:r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pre-liquidacao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para conferencia</a:t>
              </a:r>
            </a:p>
            <a:p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FILENAME=RISHCH28.TXT</a:t>
              </a:r>
            </a:p>
            <a:p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MSGSTART=&gt;&gt;</a:t>
              </a:r>
            </a:p>
            <a:p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Prezados,</a:t>
              </a:r>
            </a:p>
            <a:p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Segue </a:t>
              </a:r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relatorio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para </a:t>
              </a:r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verificacao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dos valores inerentes a folha de </a:t>
              </a:r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pagto</a:t>
              </a:r>
              <a:endParaRPr lang="pt-BR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destinados a </a:t>
              </a:r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integracao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com o SIAFI. Tais valores se referem a apropria</a:t>
              </a:r>
            </a:p>
            <a:p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cao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financeira e </a:t>
              </a:r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contabil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do </a:t>
              </a:r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pagto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dos servidores do poder executivo da</a:t>
              </a:r>
            </a:p>
            <a:p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administracao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direta do Estado com </a:t>
              </a:r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utilizacao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de recurso do Tesouro.</a:t>
              </a:r>
            </a:p>
            <a:p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at.,</a:t>
              </a:r>
            </a:p>
            <a:p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ishc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pt-BR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automático</a:t>
              </a:r>
            </a:p>
            <a:p>
              <a:endParaRPr lang="pt-BR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pt-BR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pt-BR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pt-BR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4817884" y="2033717"/>
              <a:ext cx="184270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bg2"/>
                  </a:solidFill>
                </a:rPr>
                <a:t>Modelo do e-mail</a:t>
              </a:r>
              <a:endParaRPr lang="pt-BR" b="1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63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 de Texto 27"/>
          <p:cNvSpPr txBox="1"/>
          <p:nvPr/>
        </p:nvSpPr>
        <p:spPr>
          <a:xfrm>
            <a:off x="489648" y="2347285"/>
            <a:ext cx="10422994" cy="3387038"/>
          </a:xfrm>
          <a:prstGeom prst="rect">
            <a:avLst/>
          </a:prstGeom>
          <a:solidFill>
            <a:schemeClr val="lt1"/>
          </a:solidFill>
          <a:ln w="6350">
            <a:solidFill>
              <a:srgbClr val="FF0000"/>
            </a:solidFill>
            <a:prstDash val="dash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COMO DAR O NOME AO ARQUIVO?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COMO SABER SE O ARQUIVO EXISTE OU SE É UM NOVO ARQUIVO?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COMO DEFINIR A ALOCAÇÃO DE ESPAÇO?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ONDE O ARQUIVO SERÁ GRAVADO?</a:t>
            </a:r>
            <a:endParaRPr lang="pt-BR" sz="2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5292436" cy="135774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aixaDeTexto 16"/>
          <p:cNvSpPr txBox="1"/>
          <p:nvPr/>
        </p:nvSpPr>
        <p:spPr>
          <a:xfrm>
            <a:off x="255083" y="1537101"/>
            <a:ext cx="11607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VAMOS FALAR DE ARQUIVOS ?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40623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6371" y="2101472"/>
            <a:ext cx="6822574" cy="4031873"/>
          </a:xfrm>
          <a:prstGeom prst="rect">
            <a:avLst/>
          </a:prstGeom>
          <a:solidFill>
            <a:schemeClr val="lt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DATA </a:t>
            </a: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SETS NO PADRÃO PRODEMGE</a:t>
            </a:r>
          </a:p>
          <a:p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SSSS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t-BR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t-BR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WNN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t-BR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-- 08 --</a:t>
            </a:r>
            <a:r>
              <a:rPr lang="pt-BR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t-BR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-- 08 --</a:t>
            </a:r>
            <a:r>
              <a:rPr lang="pt-BR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t-BR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-- 08 --</a:t>
            </a:r>
            <a:r>
              <a:rPr lang="pt-BR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t-BR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-- 08 –</a:t>
            </a:r>
            <a:endParaRPr lang="pt-BR" sz="16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pt-BR" sz="16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SSSS     = código do sistema</a:t>
            </a:r>
            <a:endParaRPr lang="pt-BR" sz="16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t-BR" sz="16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       </a:t>
            </a:r>
            <a:r>
              <a:rPr lang="pt-BR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P – produção;</a:t>
            </a:r>
            <a:endParaRPr lang="pt-BR" sz="16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W – </a:t>
            </a:r>
            <a:r>
              <a:rPr lang="pt-BR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workfile</a:t>
            </a:r>
            <a:r>
              <a:rPr lang="pt-BR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pt-BR" sz="16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T – desenvolvimento; </a:t>
            </a:r>
            <a:endParaRPr lang="pt-BR" sz="16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S – sistema; </a:t>
            </a:r>
            <a:endParaRPr lang="pt-BR" sz="16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B – back-up </a:t>
            </a:r>
            <a:endParaRPr lang="pt-BR" sz="16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t-BR" sz="16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WNN      </a:t>
            </a:r>
            <a:r>
              <a:rPr lang="pt-BR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ANN, para arquivo sequencial</a:t>
            </a:r>
            <a:endParaRPr lang="pt-BR" sz="16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VNN, para arquivo </a:t>
            </a:r>
            <a:r>
              <a:rPr lang="pt-BR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vsam</a:t>
            </a:r>
            <a:r>
              <a:rPr lang="pt-BR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pt-BR" sz="16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t-BR" sz="16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pt-BR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08 -- = </a:t>
            </a:r>
            <a:r>
              <a:rPr lang="pt-BR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livre</a:t>
            </a:r>
            <a:endParaRPr lang="pt-BR" sz="13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/>
          <p:cNvSpPr txBox="1"/>
          <p:nvPr/>
        </p:nvSpPr>
        <p:spPr>
          <a:xfrm>
            <a:off x="211015" y="1537101"/>
            <a:ext cx="9057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CARTÃO DD </a:t>
            </a:r>
            <a:r>
              <a:rPr lang="pt-BR" dirty="0" smtClean="0"/>
              <a:t>– </a:t>
            </a:r>
            <a:r>
              <a:rPr lang="pt-BR" dirty="0"/>
              <a:t>É quem informa, dentre outras coisas, o nome dos data sets/arquivos que serão </a:t>
            </a:r>
            <a:r>
              <a:rPr lang="pt-BR" dirty="0" smtClean="0"/>
              <a:t>lidos/gravados.</a:t>
            </a:r>
            <a:endParaRPr lang="pt-BR" dirty="0"/>
          </a:p>
        </p:txBody>
      </p:sp>
      <p:sp>
        <p:nvSpPr>
          <p:cNvPr id="97" name="Google Shape;97;p1"/>
          <p:cNvSpPr/>
          <p:nvPr/>
        </p:nvSpPr>
        <p:spPr>
          <a:xfrm>
            <a:off x="3449782" y="3365214"/>
            <a:ext cx="8329064" cy="3046948"/>
          </a:xfrm>
          <a:prstGeom prst="rect">
            <a:avLst/>
          </a:prstGeom>
          <a:solidFill>
            <a:schemeClr val="lt1"/>
          </a:solidFill>
          <a:ln>
            <a:solidFill>
              <a:schemeClr val="bg2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PRINCIPAIS </a:t>
            </a: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TIPOS: </a:t>
            </a:r>
          </a:p>
          <a:p>
            <a:endParaRPr lang="pt-B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Arquivo Sequencial</a:t>
            </a:r>
          </a:p>
          <a:p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 Arquivo GDG</a:t>
            </a:r>
          </a:p>
          <a:p>
            <a:endParaRPr lang="pt-BR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SORTIN</a:t>
            </a:r>
            <a:r>
              <a:rPr lang="pt-BR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DD</a:t>
            </a:r>
            <a:r>
              <a:rPr lang="pt-BR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DSN=</a:t>
            </a:r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ISHC</a:t>
            </a:r>
            <a:r>
              <a:rPr lang="pt-BR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t-BR" sz="1600" b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pt-BR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t-BR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A01</a:t>
            </a:r>
            <a:r>
              <a:rPr lang="pt-BR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t-BR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DOCFOLHA.ATIVDIR.CLASSIFI,</a:t>
            </a:r>
            <a:endParaRPr lang="pt-B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           </a:t>
            </a:r>
            <a:r>
              <a:rPr lang="pt-BR" sz="16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</a:t>
            </a:r>
            <a:r>
              <a:rPr lang="pt-BR" sz="16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=(,</a:t>
            </a:r>
            <a:r>
              <a:rPr lang="pt-BR" sz="16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CATLG),</a:t>
            </a:r>
            <a:r>
              <a:rPr lang="pt-BR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SPACE=(TRK,(1,1)),</a:t>
            </a:r>
          </a:p>
          <a:p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           </a:t>
            </a: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DCB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=(</a:t>
            </a:r>
            <a:r>
              <a:rPr lang="pt-BR" sz="16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RECFM=FB</a:t>
            </a:r>
            <a:r>
              <a:rPr lang="pt-B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t-BR" sz="16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LRECL=131</a:t>
            </a:r>
            <a:r>
              <a:rPr lang="pt-B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pt-B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UNIT=WORKPROD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endParaRPr lang="pt-BR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//SAIDA    </a:t>
            </a:r>
            <a:r>
              <a:rPr lang="pt-BR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DD</a:t>
            </a: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DSN=</a:t>
            </a:r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ISHC</a:t>
            </a:r>
            <a:r>
              <a:rPr lang="pt-BR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t-BR" sz="1600" b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pt-BR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t-BR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A01</a:t>
            </a:r>
            <a:r>
              <a:rPr lang="pt-BR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t-BR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DOCFOLHA.ATIVDIR.BACKUP</a:t>
            </a:r>
            <a:r>
              <a:rPr lang="pt-BR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(+1),</a:t>
            </a:r>
            <a:endParaRPr lang="pt-B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           </a:t>
            </a:r>
            <a:r>
              <a:rPr lang="pt-BR" sz="16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</a:t>
            </a:r>
            <a:r>
              <a:rPr lang="pt-BR" sz="16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=(,</a:t>
            </a:r>
            <a:r>
              <a:rPr lang="pt-BR" sz="16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CATLG,DELETE)</a:t>
            </a:r>
            <a:r>
              <a:rPr lang="pt-BR" sz="16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t-BR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SPACE</a:t>
            </a:r>
            <a:r>
              <a:rPr lang="pt-BR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=(TRK</a:t>
            </a:r>
            <a:r>
              <a:rPr lang="pt-BR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,(1,1),RLSE),</a:t>
            </a:r>
          </a:p>
          <a:p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           </a:t>
            </a: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DCB</a:t>
            </a: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=(</a:t>
            </a:r>
            <a:r>
              <a:rPr lang="pt-BR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GDG,</a:t>
            </a:r>
            <a:r>
              <a:rPr lang="pt-BR" sz="16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RECFM=FB</a:t>
            </a:r>
            <a:r>
              <a:rPr lang="pt-B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t-BR" sz="16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LRECL=131</a:t>
            </a:r>
            <a:r>
              <a:rPr lang="pt-B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pt-BR" sz="1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UNIT=SYSPROD</a:t>
            </a:r>
            <a:r>
              <a:rPr lang="pt-BR" sz="16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pt-BR" sz="16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WordArt 26"/>
          <p:cNvSpPr>
            <a:spLocks noChangeArrowheads="1" noChangeShapeType="1" noTextEdit="1"/>
          </p:cNvSpPr>
          <p:nvPr/>
        </p:nvSpPr>
        <p:spPr bwMode="auto">
          <a:xfrm>
            <a:off x="10436164" y="2247677"/>
            <a:ext cx="1342682" cy="2221019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322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28733</TotalTime>
  <Words>1905</Words>
  <Application>Microsoft Office PowerPoint</Application>
  <PresentationFormat>Widescreen</PresentationFormat>
  <Paragraphs>503</Paragraphs>
  <Slides>16</Slides>
  <Notes>16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7" baseType="lpstr">
      <vt:lpstr>Times New Roman</vt:lpstr>
      <vt:lpstr>Arial Black</vt:lpstr>
      <vt:lpstr>Wingdings</vt:lpstr>
      <vt:lpstr>Arial</vt:lpstr>
      <vt:lpstr>Cambria</vt:lpstr>
      <vt:lpstr>Calibri</vt:lpstr>
      <vt:lpstr>Courier New</vt:lpstr>
      <vt:lpstr>Verdana</vt:lpstr>
      <vt:lpstr>Tema do Office</vt:lpstr>
      <vt:lpstr>Foto do Photo Editor</vt:lpstr>
      <vt:lpstr>Clip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laymen garay</dc:creator>
  <cp:lastModifiedBy>Usuário do Windows</cp:lastModifiedBy>
  <cp:revision>1153</cp:revision>
  <dcterms:created xsi:type="dcterms:W3CDTF">2020-06-05T12:04:31Z</dcterms:created>
  <dcterms:modified xsi:type="dcterms:W3CDTF">2020-11-20T14:10:46Z</dcterms:modified>
</cp:coreProperties>
</file>