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569" r:id="rId3"/>
    <p:sldId id="570" r:id="rId4"/>
    <p:sldId id="557" r:id="rId5"/>
    <p:sldId id="566" r:id="rId6"/>
    <p:sldId id="454" r:id="rId7"/>
    <p:sldId id="515" r:id="rId8"/>
    <p:sldId id="625" r:id="rId9"/>
    <p:sldId id="507" r:id="rId10"/>
    <p:sldId id="508" r:id="rId11"/>
    <p:sldId id="509" r:id="rId12"/>
    <p:sldId id="511" r:id="rId13"/>
    <p:sldId id="510" r:id="rId14"/>
    <p:sldId id="624" r:id="rId15"/>
    <p:sldId id="513" r:id="rId16"/>
    <p:sldId id="514" r:id="rId17"/>
    <p:sldId id="516" r:id="rId18"/>
    <p:sldId id="517" r:id="rId19"/>
    <p:sldId id="518" r:id="rId20"/>
    <p:sldId id="519" r:id="rId21"/>
    <p:sldId id="520" r:id="rId22"/>
    <p:sldId id="524" r:id="rId23"/>
    <p:sldId id="521" r:id="rId24"/>
    <p:sldId id="525" r:id="rId25"/>
    <p:sldId id="626" r:id="rId26"/>
    <p:sldId id="527" r:id="rId27"/>
    <p:sldId id="526" r:id="rId28"/>
    <p:sldId id="441" r:id="rId29"/>
    <p:sldId id="589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44546A"/>
    <a:srgbClr val="313D4D"/>
    <a:srgbClr val="00FF99"/>
    <a:srgbClr val="CCFF33"/>
    <a:srgbClr val="9966FF"/>
    <a:srgbClr val="33CCFF"/>
    <a:srgbClr val="9E0000"/>
    <a:srgbClr val="CC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22" autoAdjust="0"/>
  </p:normalViewPr>
  <p:slideViewPr>
    <p:cSldViewPr snapToGrid="0">
      <p:cViewPr varScale="1">
        <p:scale>
          <a:sx n="109" d="100"/>
          <a:sy n="109" d="100"/>
        </p:scale>
        <p:origin x="618" y="102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75F3-5E9B-46A9-8F39-ECE6A6B0BCC6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CCDB-735F-46FC-BC0E-67D1EF891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5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PARA USO NA VIDEOCONFERÊNCIA, APRESENTAÇÕES E </a:t>
            </a:r>
            <a:r>
              <a:rPr lang="pt-BR" baseline="0" dirty="0" smtClean="0"/>
              <a:t>DOCUMENTOS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06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24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24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1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1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0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75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6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2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9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6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6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4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5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8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08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3C35-3082-4848-A992-3CDB228066B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3.jpe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jp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12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" y="324611"/>
            <a:ext cx="6693234" cy="2277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44" y="6236208"/>
            <a:ext cx="2322008" cy="491854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9959" y="3111087"/>
            <a:ext cx="6091372" cy="3518314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6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LEMBRE-SE:</a:t>
            </a:r>
          </a:p>
          <a:p>
            <a:endParaRPr lang="pt-BR" sz="1600" b="1" dirty="0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lvl="3"/>
            <a:r>
              <a:rPr lang="pt-BR" sz="16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Mantenha seu microfone no mudo</a:t>
            </a:r>
          </a:p>
          <a:p>
            <a:pPr lvl="3"/>
            <a:r>
              <a:rPr lang="pt-BR" sz="16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Use fones de ouvidos para evitar microfonia</a:t>
            </a:r>
          </a:p>
          <a:p>
            <a:pPr lvl="3"/>
            <a:r>
              <a:rPr lang="pt-BR" sz="16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Utilize o chat para fazer perguntas</a:t>
            </a:r>
          </a:p>
          <a:p>
            <a:endParaRPr lang="pt-BR" sz="16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400" b="1" dirty="0">
                <a:solidFill>
                  <a:srgbClr val="660033"/>
                </a:solidFill>
                <a:latin typeface="Arial Narrow" panose="020B0606020202030204" pitchFamily="34" charset="0"/>
              </a:rPr>
              <a:t>IMPORTANTE: </a:t>
            </a:r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Participando deste evento, seus dados (nome, área, imagem e endereço de e-mail) poderão ser utilizados para</a:t>
            </a:r>
            <a:r>
              <a:rPr lang="pt-BR" sz="1400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:</a:t>
            </a:r>
          </a:p>
          <a:p>
            <a:endParaRPr lang="pt-BR" sz="1400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Emissão do certificado, quando houver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Disponibilização do conteúdo no Ambiente Virtual de Aprendizado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Divulgação posterior do evento, em diversos meios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Material publicitário ou didático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Identificação de participação no </a:t>
            </a:r>
            <a:r>
              <a:rPr lang="pt-BR" sz="1400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evento</a:t>
            </a:r>
            <a:r>
              <a:rPr lang="pt-BR" sz="1200" b="1" dirty="0" smtClean="0">
                <a:solidFill>
                  <a:srgbClr val="615673"/>
                </a:solidFill>
              </a:rPr>
              <a:t>					</a:t>
            </a:r>
            <a:endParaRPr lang="pt-BR" sz="1200" b="1" dirty="0">
              <a:solidFill>
                <a:srgbClr val="615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60704" y="4105656"/>
            <a:ext cx="135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COMPLEXIDADE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417742" y="1622098"/>
            <a:ext cx="923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É no sentido de que um software ou sistema é composto por várias partes intercambiáveis e que muitas vezes não estão sobre o nosso controle, inclusive equipamentos e infraestrutura. 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234625" y="2260202"/>
            <a:ext cx="6761628" cy="4015291"/>
            <a:chOff x="3234625" y="2260202"/>
            <a:chExt cx="6761628" cy="4015291"/>
          </a:xfrm>
        </p:grpSpPr>
        <p:grpSp>
          <p:nvGrpSpPr>
            <p:cNvPr id="66" name="Grupo 65"/>
            <p:cNvGrpSpPr/>
            <p:nvPr/>
          </p:nvGrpSpPr>
          <p:grpSpPr>
            <a:xfrm>
              <a:off x="3234625" y="2260202"/>
              <a:ext cx="6655099" cy="4015291"/>
              <a:chOff x="3398958" y="3240686"/>
              <a:chExt cx="6655099" cy="39308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4" name="Grupo 73"/>
              <p:cNvGrpSpPr/>
              <p:nvPr/>
            </p:nvGrpSpPr>
            <p:grpSpPr>
              <a:xfrm>
                <a:off x="3398958" y="3240686"/>
                <a:ext cx="6655099" cy="3930808"/>
                <a:chOff x="3398958" y="3240686"/>
                <a:chExt cx="6655099" cy="3930808"/>
              </a:xfrm>
            </p:grpSpPr>
            <p:pic>
              <p:nvPicPr>
                <p:cNvPr id="76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8958" y="3240686"/>
                  <a:ext cx="6655099" cy="3930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Retângulo 76"/>
                <p:cNvSpPr/>
                <p:nvPr/>
              </p:nvSpPr>
              <p:spPr>
                <a:xfrm>
                  <a:off x="3739015" y="4109726"/>
                  <a:ext cx="5335085" cy="197352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CHAMADAS CALL:</a:t>
                  </a:r>
                  <a:r>
                    <a:rPr lang="pt-BR" sz="11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1100" b="1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r>
                    <a:rPr lang="pt-BR" sz="900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ON ERROR                                           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MOVE *PROGRAM TO #PARM-SQLERR.#PROG-CHAMADOR     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CALLNAT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'NGP60ERR' #PARM-SQLERR                 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END-ERROR                         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CALLNAT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'NSISTXYZ'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#MATRICULA #NOME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#COD-ERRO #</a:t>
                  </a:r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MSG-ERRO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IF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#COD-ERRO = 001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</a:t>
                  </a:r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WRITE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'OCORREU UM ERRO NA CHAMADA AO PROGRAMA'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ESCAPE ROUTINE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END-IF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spcAft>
                      <a:spcPts val="600"/>
                    </a:spcAft>
                  </a:pPr>
                  <a:endParaRPr lang="pt-BR" sz="900" dirty="0" smtClean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75" name="Retângulo de cantos arredondados 74"/>
              <p:cNvSpPr/>
              <p:nvPr/>
            </p:nvSpPr>
            <p:spPr>
              <a:xfrm>
                <a:off x="3528260" y="3722302"/>
                <a:ext cx="6428143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PARTES MÓVEIS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Retângulo 78"/>
            <p:cNvSpPr/>
            <p:nvPr/>
          </p:nvSpPr>
          <p:spPr>
            <a:xfrm>
              <a:off x="3599685" y="4973492"/>
              <a:ext cx="6396568" cy="723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100" b="1" dirty="0" smtClean="0">
                  <a:solidFill>
                    <a:srgbClr val="313D4D"/>
                  </a:solidFill>
                  <a:cs typeface="Calibri"/>
                </a:rPr>
                <a:t>❷  SQL:</a:t>
              </a:r>
              <a:endParaRPr lang="pt-BR" sz="1100" dirty="0">
                <a:solidFill>
                  <a:srgbClr val="313D4D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pt-BR" sz="900" i="1" dirty="0" smtClean="0"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SELECT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*                                       </a:t>
              </a:r>
            </a:p>
            <a:p>
              <a:pPr>
                <a:spcAft>
                  <a:spcPts val="600"/>
                </a:spcAft>
              </a:pP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          INSERT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INTO SIST.JORNADA_TECNIC (DDUSERID , DDORGAO ,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DDTIMESTAMP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CaixaDeTexto 85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88" name="CaixaDeTexto 87"/>
          <p:cNvSpPr txBox="1"/>
          <p:nvPr/>
        </p:nvSpPr>
        <p:spPr>
          <a:xfrm>
            <a:off x="452445" y="2445539"/>
            <a:ext cx="1965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PARTES MÓVEIS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4904312" y="5753313"/>
            <a:ext cx="3331820" cy="969496"/>
          </a:xfrm>
          <a:prstGeom prst="rect">
            <a:avLst/>
          </a:prstGeom>
          <a:solidFill>
            <a:srgbClr val="9E0000"/>
          </a:solidFill>
          <a:ln>
            <a:solidFill>
              <a:srgbClr val="A8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PARTES MÓVEIS NECESSITAM DE TRATAMENTO.</a:t>
            </a:r>
          </a:p>
          <a:p>
            <a:pPr algn="ctr"/>
            <a:endParaRPr lang="pt-B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NUNCA </a:t>
            </a:r>
            <a:r>
              <a: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ALTERE O CÓDIGO DE RETORNO E A DESCRIÇÃO</a:t>
            </a:r>
          </a:p>
          <a:p>
            <a:pPr algn="ctr"/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ISSO É UM PROBLEMA GRAVE!!!</a:t>
            </a:r>
          </a:p>
          <a:p>
            <a:pPr algn="ctr"/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4" y="2451364"/>
            <a:ext cx="1953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A80000"/>
                </a:solidFill>
              </a:rPr>
              <a:t>MANUTENÇÃO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0704" y="4105656"/>
            <a:ext cx="135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COMPLEXIDADE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2414728" y="1611788"/>
            <a:ext cx="9548672" cy="3232532"/>
            <a:chOff x="585928" y="3208442"/>
            <a:chExt cx="11193272" cy="3232532"/>
          </a:xfrm>
        </p:grpSpPr>
        <p:sp>
          <p:nvSpPr>
            <p:cNvPr id="36" name="CaixaDeTexto 35"/>
            <p:cNvSpPr txBox="1"/>
            <p:nvPr/>
          </p:nvSpPr>
          <p:spPr>
            <a:xfrm>
              <a:off x="585928" y="3208442"/>
              <a:ext cx="10982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rgbClr val="44546A"/>
                  </a:solidFill>
                </a:rPr>
                <a:t>Manutenção, conforme Pressman, podem ser de quatro tipos:</a:t>
              </a:r>
              <a:endParaRPr lang="pt-BR" dirty="0">
                <a:solidFill>
                  <a:srgbClr val="44546A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04406" y="3711124"/>
              <a:ext cx="11174794" cy="12157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pt-BR" sz="1700" b="1" dirty="0" smtClean="0">
                  <a:solidFill>
                    <a:srgbClr val="44546A"/>
                  </a:solidFill>
                </a:rPr>
                <a:t>CORRETIVA </a:t>
              </a:r>
              <a:r>
                <a:rPr lang="pt-BR" sz="1700" b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-</a:t>
              </a:r>
              <a:r>
                <a:rPr lang="pt-BR" sz="1700" b="1" dirty="0" smtClean="0">
                  <a:solidFill>
                    <a:srgbClr val="44546A"/>
                  </a:solidFill>
                </a:rPr>
                <a:t>  </a:t>
              </a:r>
              <a:r>
                <a:rPr lang="pt-BR" sz="1700" dirty="0" smtClean="0">
                  <a:solidFill>
                    <a:srgbClr val="44546A"/>
                  </a:solidFill>
                </a:rPr>
                <a:t>Correção </a:t>
              </a:r>
              <a:r>
                <a:rPr lang="pt-BR" sz="1700" dirty="0">
                  <a:solidFill>
                    <a:srgbClr val="44546A"/>
                  </a:solidFill>
                </a:rPr>
                <a:t>de erros no software que não foram identificados na fase teste, caso </a:t>
              </a:r>
              <a:r>
                <a:rPr lang="pt-BR" sz="1700" dirty="0" smtClean="0">
                  <a:solidFill>
                    <a:srgbClr val="44546A"/>
                  </a:solidFill>
                </a:rPr>
                <a:t> exista </a:t>
              </a:r>
              <a:r>
                <a:rPr lang="pt-BR" sz="1700" dirty="0">
                  <a:solidFill>
                    <a:srgbClr val="44546A"/>
                  </a:solidFill>
                </a:rPr>
                <a:t>uma fase teste no </a:t>
              </a:r>
              <a:r>
                <a:rPr lang="pt-BR" sz="1700" dirty="0" smtClean="0">
                  <a:solidFill>
                    <a:srgbClr val="44546A"/>
                  </a:solidFill>
                </a:rPr>
                <a:t>software . </a:t>
              </a:r>
            </a:p>
            <a:p>
              <a:pPr marL="285750" indent="-2857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pt-BR" sz="1700" b="1" dirty="0" smtClean="0">
                  <a:solidFill>
                    <a:srgbClr val="44546A"/>
                  </a:solidFill>
                </a:rPr>
                <a:t>ADAPTATIVA</a:t>
              </a:r>
              <a:r>
                <a:rPr lang="pt-BR" sz="1700" b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</a:t>
              </a:r>
              <a:r>
                <a:rPr lang="pt-BR" sz="1700" b="1" dirty="0" smtClean="0">
                  <a:solidFill>
                    <a:srgbClr val="44546A"/>
                  </a:solidFill>
                </a:rPr>
                <a:t>  </a:t>
              </a:r>
              <a:r>
                <a:rPr lang="pt-BR" sz="1700" dirty="0">
                  <a:solidFill>
                    <a:srgbClr val="44546A"/>
                  </a:solidFill>
                </a:rPr>
                <a:t>Adaptação no software para acomodar as constantes mudanças ocorridas em seu ambiente </a:t>
              </a:r>
              <a:r>
                <a:rPr lang="pt-BR" sz="1700" dirty="0" smtClean="0">
                  <a:solidFill>
                    <a:srgbClr val="44546A"/>
                  </a:solidFill>
                </a:rPr>
                <a:t>externo. 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17422" y="4963646"/>
              <a:ext cx="11161778" cy="14773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pt-BR" sz="1700" b="1" dirty="0" smtClean="0">
                  <a:solidFill>
                    <a:srgbClr val="44546A"/>
                  </a:solidFill>
                </a:rPr>
                <a:t>EVOLUTIVA </a:t>
              </a:r>
              <a:r>
                <a:rPr lang="pt-BR" sz="1700" b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pt-BR" sz="1700" b="1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pt-BR" sz="1700" dirty="0">
                  <a:solidFill>
                    <a:srgbClr val="44546A"/>
                  </a:solidFill>
                </a:rPr>
                <a:t> Modificações não previstas no documento de requisitos original do software. Tem por intuito melhorar a qualidade do software, acrescentando novas funcionalidades, melhorando seu </a:t>
              </a:r>
              <a:r>
                <a:rPr lang="pt-BR" sz="1700" dirty="0" smtClean="0">
                  <a:solidFill>
                    <a:srgbClr val="44546A"/>
                  </a:solidFill>
                </a:rPr>
                <a:t>desempenho.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pt-BR" sz="1700" b="1" dirty="0" smtClean="0">
                  <a:solidFill>
                    <a:srgbClr val="44546A"/>
                  </a:solidFill>
                </a:rPr>
                <a:t>PREVENTIVA </a:t>
              </a:r>
              <a:r>
                <a:rPr lang="pt-BR" sz="1700" b="1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pt-BR" sz="1700" dirty="0">
                  <a:solidFill>
                    <a:srgbClr val="44546A"/>
                  </a:solidFill>
                </a:rPr>
                <a:t> Alterações no software buscando melhorar a confiabilidade ou oferecer uma estrutura melhor para futuras manutenções. 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5032686" y="4718396"/>
            <a:ext cx="2490572" cy="1561219"/>
            <a:chOff x="4594389" y="4718396"/>
            <a:chExt cx="2490572" cy="1561219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389" y="4718396"/>
              <a:ext cx="2490572" cy="15612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tângulo 41"/>
            <p:cNvSpPr/>
            <p:nvPr/>
          </p:nvSpPr>
          <p:spPr>
            <a:xfrm>
              <a:off x="5221571" y="5300653"/>
              <a:ext cx="1515034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100" b="1" dirty="0" smtClean="0">
                  <a:cs typeface="Calibri"/>
                </a:rPr>
                <a:t>❶ </a:t>
              </a:r>
              <a:r>
                <a:rPr lang="pt-BR" sz="1100" b="1" dirty="0" smtClean="0">
                  <a:solidFill>
                    <a:srgbClr val="313D4D"/>
                  </a:solidFill>
                  <a:cs typeface="Courier New" pitchFamily="49" charset="0"/>
                </a:rPr>
                <a:t>CORRETIVA;</a:t>
              </a:r>
            </a:p>
            <a:p>
              <a:pPr>
                <a:spcBef>
                  <a:spcPts val="600"/>
                </a:spcBef>
              </a:pPr>
              <a:r>
                <a:rPr lang="pt-BR" sz="1100" b="1" dirty="0" smtClean="0">
                  <a:cs typeface="Calibri"/>
                </a:rPr>
                <a:t>❷ PREVENTIVA;</a:t>
              </a:r>
              <a:r>
                <a:rPr lang="pt-BR" sz="1100" b="1" dirty="0" smtClean="0">
                  <a:solidFill>
                    <a:srgbClr val="313D4D"/>
                  </a:solidFill>
                  <a:cs typeface="Courier New" pitchFamily="49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pt-BR" sz="1100" b="1" dirty="0" smtClean="0">
                  <a:cs typeface="Calibri"/>
                </a:rPr>
                <a:t>❸ EVOLUTIVA;</a:t>
              </a:r>
              <a:r>
                <a:rPr lang="pt-BR" sz="1100" b="1" dirty="0" smtClean="0">
                  <a:solidFill>
                    <a:srgbClr val="313D4D"/>
                  </a:solidFill>
                  <a:cs typeface="Courier New" pitchFamily="49" charset="0"/>
                </a:rPr>
                <a:t> </a:t>
              </a:r>
              <a:endParaRPr lang="pt-BR" sz="1100" b="1" dirty="0" smtClean="0">
                <a:solidFill>
                  <a:srgbClr val="313D4D"/>
                </a:solidFill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4629733" y="4897889"/>
              <a:ext cx="2455227" cy="298637"/>
            </a:xfrm>
            <a:prstGeom prst="round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MANUTENÇÃO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629733" y="5258730"/>
            <a:ext cx="3331820" cy="1231106"/>
          </a:xfrm>
          <a:prstGeom prst="rect">
            <a:avLst/>
          </a:prstGeom>
          <a:solidFill>
            <a:srgbClr val="9E0000"/>
          </a:solidFill>
          <a:ln>
            <a:solidFill>
              <a:srgbClr val="A8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NUNCA FAÇA MAIS DE UM TIPO DE MANUTENÇÃO AO MESMO TEMPO.</a:t>
            </a:r>
          </a:p>
          <a:p>
            <a:pPr algn="ctr"/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FAÇA A ALTERAÇÃO DE CADA UM DOS TIPOS POR VEZ!!</a:t>
            </a:r>
          </a:p>
          <a:p>
            <a:pPr algn="ctr"/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LIMPEZA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0704" y="4105656"/>
            <a:ext cx="135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COMPLEXIDADE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09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Ao se realizar uma limpeza no código fonte, podemos evitar uma série de inconvenientes e problemas:</a:t>
            </a:r>
            <a:endParaRPr lang="pt-BR" dirty="0">
              <a:solidFill>
                <a:srgbClr val="44546A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32295" y="3310949"/>
            <a:ext cx="5072008" cy="3631388"/>
            <a:chOff x="3832295" y="3310949"/>
            <a:chExt cx="5072008" cy="3631388"/>
          </a:xfrm>
        </p:grpSpPr>
        <p:grpSp>
          <p:nvGrpSpPr>
            <p:cNvPr id="54" name="Grupo 53"/>
            <p:cNvGrpSpPr/>
            <p:nvPr/>
          </p:nvGrpSpPr>
          <p:grpSpPr>
            <a:xfrm>
              <a:off x="3832295" y="3310949"/>
              <a:ext cx="5072008" cy="3631388"/>
              <a:chOff x="2980946" y="2271111"/>
              <a:chExt cx="4832142" cy="322205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5" name="Grupo 54"/>
              <p:cNvGrpSpPr/>
              <p:nvPr/>
            </p:nvGrpSpPr>
            <p:grpSpPr>
              <a:xfrm>
                <a:off x="2980946" y="2271111"/>
                <a:ext cx="4832142" cy="3222054"/>
                <a:chOff x="2980946" y="3249805"/>
                <a:chExt cx="4832142" cy="3570546"/>
              </a:xfrm>
            </p:grpSpPr>
            <p:grpSp>
              <p:nvGrpSpPr>
                <p:cNvPr id="63" name="Grupo 62"/>
                <p:cNvGrpSpPr/>
                <p:nvPr/>
              </p:nvGrpSpPr>
              <p:grpSpPr>
                <a:xfrm>
                  <a:off x="2980946" y="3249805"/>
                  <a:ext cx="4832142" cy="3570546"/>
                  <a:chOff x="2980946" y="3249805"/>
                  <a:chExt cx="4832142" cy="3570546"/>
                </a:xfrm>
              </p:grpSpPr>
              <p:pic>
                <p:nvPicPr>
                  <p:cNvPr id="6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0946" y="3249805"/>
                    <a:ext cx="4832142" cy="35705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7" name="Retângulo 66"/>
                  <p:cNvSpPr/>
                  <p:nvPr/>
                </p:nvSpPr>
                <p:spPr>
                  <a:xfrm>
                    <a:off x="3222156" y="4090049"/>
                    <a:ext cx="2955292" cy="107430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pt-BR" sz="1100" b="1" i="1" dirty="0" smtClean="0">
                        <a:cs typeface="Calibri"/>
                      </a:rPr>
                      <a:t>❶ </a:t>
                    </a:r>
                    <a:r>
                      <a:rPr lang="pt-BR" sz="1100" b="1" dirty="0" smtClean="0">
                        <a:solidFill>
                          <a:srgbClr val="313D4D"/>
                        </a:solidFill>
                        <a:cs typeface="Courier New" pitchFamily="49" charset="0"/>
                      </a:rPr>
                      <a:t>LIMPEZA</a:t>
                    </a:r>
                    <a:r>
                      <a:rPr lang="pt-BR" sz="1100" i="1" dirty="0" smtClean="0">
                        <a:solidFill>
                          <a:srgbClr val="313D4D"/>
                        </a:solidFill>
                        <a:cs typeface="Courier New" pitchFamily="49" charset="0"/>
                      </a:rPr>
                      <a:t>:</a:t>
                    </a:r>
                    <a:r>
                      <a:rPr lang="pt-BR" sz="1100" b="1" i="1" dirty="0" smtClean="0">
                        <a:solidFill>
                          <a:srgbClr val="313D4D"/>
                        </a:solidFill>
                      </a:rPr>
                      <a:t> </a:t>
                    </a:r>
                    <a:endParaRPr lang="pt-BR" sz="1100" i="1" dirty="0">
                      <a:solidFill>
                        <a:srgbClr val="313D4D"/>
                      </a:solidFill>
                      <a:cs typeface="Courier New" pitchFamily="49" charset="0"/>
                    </a:endParaRPr>
                  </a:p>
                  <a:p>
                    <a:r>
                      <a:rPr lang="pt-BR" sz="900" i="1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SELECT CURRENT TIMESTAMP          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INTO #TIMESTAMP       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FROM GP00-VWTIMESTAMP           </a:t>
                    </a:r>
                  </a:p>
                  <a:p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END-SELECT  </a:t>
                    </a:r>
                    <a:endParaRPr lang="pt-BR" sz="1000" i="1" dirty="0">
                      <a:latin typeface="Courier New" pitchFamily="49" charset="0"/>
                      <a:cs typeface="Courier New" pitchFamily="49" charset="0"/>
                    </a:endParaRPr>
                  </a:p>
                  <a:p>
                    <a:r>
                      <a:rPr lang="pt-BR" sz="900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</a:p>
                </p:txBody>
              </p:sp>
            </p:grpSp>
            <p:sp>
              <p:nvSpPr>
                <p:cNvPr id="64" name="Retângulo de cantos arredondados 63"/>
                <p:cNvSpPr/>
                <p:nvPr/>
              </p:nvSpPr>
              <p:spPr>
                <a:xfrm>
                  <a:off x="3099816" y="3679568"/>
                  <a:ext cx="4644195" cy="330937"/>
                </a:xfrm>
                <a:prstGeom prst="roundRect">
                  <a:avLst/>
                </a:prstGeom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LIMPEZA DE CÓDIGO</a:t>
                  </a:r>
                  <a:endParaRPr lang="pt-BR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6" name="Retângulo 55"/>
              <p:cNvSpPr/>
              <p:nvPr/>
            </p:nvSpPr>
            <p:spPr>
              <a:xfrm>
                <a:off x="6015795" y="3029346"/>
                <a:ext cx="1602763" cy="1037718"/>
              </a:xfrm>
              <a:prstGeom prst="rect">
                <a:avLst/>
              </a:prstGeom>
              <a:solidFill>
                <a:srgbClr val="9E0000"/>
              </a:solidFill>
              <a:ln>
                <a:solidFill>
                  <a:srgbClr val="A8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CURRENT TIME</a:t>
                </a:r>
              </a:p>
              <a:p>
                <a:pPr algn="ctr"/>
                <a:endParaRPr lang="pt-B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r>
                  <a:rPr lang="pt-BR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OU</a:t>
                </a:r>
              </a:p>
              <a:p>
                <a:pPr algn="ctr"/>
                <a:endParaRPr lang="pt-B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r>
                  <a:rPr lang="pt-BR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DEFINIR O CAMPO NA TABELA COMO NOT NULL WITH DEFAULT</a:t>
                </a:r>
                <a:endParaRPr lang="pt-B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sp>
          <p:nvSpPr>
            <p:cNvPr id="81" name="Retângulo 80"/>
            <p:cNvSpPr/>
            <p:nvPr/>
          </p:nvSpPr>
          <p:spPr>
            <a:xfrm>
              <a:off x="4102301" y="5110844"/>
              <a:ext cx="4118417" cy="14157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100" b="1" dirty="0">
                  <a:solidFill>
                    <a:srgbClr val="313D4D"/>
                  </a:solidFill>
                  <a:cs typeface="Calibri"/>
                </a:rPr>
                <a:t>❷ </a:t>
              </a:r>
              <a:r>
                <a:rPr lang="pt-BR" sz="1100" b="1" dirty="0" smtClean="0">
                  <a:solidFill>
                    <a:srgbClr val="313D4D"/>
                  </a:solidFill>
                  <a:cs typeface="Calibri"/>
                </a:rPr>
                <a:t>ELIMINAÇÃO :</a:t>
              </a:r>
              <a:endParaRPr lang="pt-BR" sz="1100" dirty="0" smtClean="0">
                <a:solidFill>
                  <a:srgbClr val="313D4D"/>
                </a:solidFill>
              </a:endParaRPr>
            </a:p>
            <a:p>
              <a:r>
                <a:rPr lang="pt-BR" sz="900" i="1" dirty="0" smtClean="0">
                  <a:latin typeface="Courier New" pitchFamily="49" charset="0"/>
                  <a:cs typeface="Courier New" pitchFamily="49" charset="0"/>
                </a:rPr>
                <a:t>         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Comentários desnecessários;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Código comentado;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Sub-rotinas que não serão executadas;</a:t>
              </a:r>
            </a:p>
            <a:p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Variáveis não utilizadas;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Fragmento de código não utilizado;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Código desnecessário;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Código repetido.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645330" y="2378428"/>
            <a:ext cx="4542141" cy="1369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700" dirty="0" smtClean="0">
                <a:solidFill>
                  <a:srgbClr val="44546A"/>
                </a:solidFill>
              </a:rPr>
              <a:t>Melhora a legibilidade do código;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700" dirty="0" smtClean="0">
                <a:solidFill>
                  <a:srgbClr val="44546A"/>
                </a:solidFill>
              </a:rPr>
              <a:t>Diminui-se o risco de introduzir um novo erro;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700" dirty="0" smtClean="0">
                <a:solidFill>
                  <a:srgbClr val="44546A"/>
                </a:solidFill>
              </a:rPr>
              <a:t>Diminui o tamanho da aplicação;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700" dirty="0" smtClean="0">
                <a:solidFill>
                  <a:srgbClr val="44546A"/>
                </a:solidFill>
              </a:rPr>
              <a:t>Reduz o tempo de compilação.</a:t>
            </a:r>
            <a:endParaRPr lang="pt-BR" sz="1700" dirty="0">
              <a:solidFill>
                <a:srgbClr val="44546A"/>
              </a:solidFill>
            </a:endParaRPr>
          </a:p>
        </p:txBody>
      </p:sp>
      <p:pic>
        <p:nvPicPr>
          <p:cNvPr id="33" name="Imagem 32" descr="D:\Users\p055275\Downloads\lixo-removebg-preview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453">
            <a:off x="10273658" y="2551173"/>
            <a:ext cx="1043703" cy="10939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aixaDeTexto 33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17" y="5586285"/>
            <a:ext cx="923193" cy="6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CRUD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09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Tipicamente refere-se a operações </a:t>
            </a:r>
            <a:r>
              <a:rPr lang="pt-BR" dirty="0" smtClean="0">
                <a:solidFill>
                  <a:srgbClr val="44546A"/>
                </a:solidFill>
              </a:rPr>
              <a:t>performadas </a:t>
            </a:r>
            <a:r>
              <a:rPr lang="pt-BR" dirty="0">
                <a:solidFill>
                  <a:srgbClr val="44546A"/>
                </a:solidFill>
              </a:rPr>
              <a:t>em um banco de dados ou base de dados, mas também pode aplicar-se </a:t>
            </a:r>
            <a:r>
              <a:rPr lang="pt-BR" dirty="0">
                <a:solidFill>
                  <a:srgbClr val="313D4D"/>
                </a:solidFill>
              </a:rPr>
              <a:t>para funções de alto nível de uma </a:t>
            </a:r>
            <a:r>
              <a:rPr lang="pt-BR" dirty="0" smtClean="0">
                <a:solidFill>
                  <a:srgbClr val="313D4D"/>
                </a:solidFill>
              </a:rPr>
              <a:t>aplicação.</a:t>
            </a:r>
            <a:endParaRPr lang="pt-BR" dirty="0">
              <a:solidFill>
                <a:srgbClr val="313D4D"/>
              </a:solidFill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2097"/>
            <a:ext cx="1457209" cy="164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10932077" y="586118"/>
            <a:ext cx="983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 smtClean="0">
                <a:solidFill>
                  <a:schemeClr val="bg1"/>
                </a:solidFill>
              </a:rPr>
              <a:t>CREATE;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 smtClean="0">
                <a:solidFill>
                  <a:schemeClr val="bg1"/>
                </a:solidFill>
              </a:rPr>
              <a:t>READ;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 smtClean="0">
                <a:solidFill>
                  <a:schemeClr val="bg1"/>
                </a:solidFill>
              </a:rPr>
              <a:t>UPDATE;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 smtClean="0">
                <a:solidFill>
                  <a:schemeClr val="bg1"/>
                </a:solidFill>
              </a:rPr>
              <a:t>DELETE.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10925082" y="310011"/>
            <a:ext cx="1117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CRUD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360882" y="2433048"/>
            <a:ext cx="6773961" cy="4571434"/>
            <a:chOff x="3360882" y="2433048"/>
            <a:chExt cx="6773961" cy="4571434"/>
          </a:xfrm>
        </p:grpSpPr>
        <p:grpSp>
          <p:nvGrpSpPr>
            <p:cNvPr id="54" name="Grupo 53"/>
            <p:cNvGrpSpPr/>
            <p:nvPr/>
          </p:nvGrpSpPr>
          <p:grpSpPr>
            <a:xfrm>
              <a:off x="3360882" y="2433048"/>
              <a:ext cx="6773961" cy="4571434"/>
              <a:chOff x="3200401" y="2271109"/>
              <a:chExt cx="6773961" cy="42711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5" name="Grupo 54"/>
              <p:cNvGrpSpPr/>
              <p:nvPr/>
            </p:nvGrpSpPr>
            <p:grpSpPr>
              <a:xfrm>
                <a:off x="3200401" y="2271109"/>
                <a:ext cx="6773961" cy="4271131"/>
                <a:chOff x="3200401" y="3249803"/>
                <a:chExt cx="6773961" cy="4733087"/>
              </a:xfrm>
            </p:grpSpPr>
            <p:grpSp>
              <p:nvGrpSpPr>
                <p:cNvPr id="63" name="Grupo 62"/>
                <p:cNvGrpSpPr/>
                <p:nvPr/>
              </p:nvGrpSpPr>
              <p:grpSpPr>
                <a:xfrm>
                  <a:off x="3200401" y="3249803"/>
                  <a:ext cx="6773961" cy="4733087"/>
                  <a:chOff x="3200401" y="3249803"/>
                  <a:chExt cx="6773961" cy="4733087"/>
                </a:xfrm>
              </p:grpSpPr>
              <p:pic>
                <p:nvPicPr>
                  <p:cNvPr id="6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sharpenSoften amount="5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0401" y="3249803"/>
                    <a:ext cx="6773961" cy="47330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7" name="Retângulo 66"/>
                  <p:cNvSpPr/>
                  <p:nvPr/>
                </p:nvSpPr>
                <p:spPr>
                  <a:xfrm>
                    <a:off x="3558656" y="4292709"/>
                    <a:ext cx="6397418" cy="152956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pt-BR" sz="1100" b="1" dirty="0" smtClean="0">
                        <a:cs typeface="Calibri"/>
                      </a:rPr>
                      <a:t>❶  </a:t>
                    </a:r>
                    <a:r>
                      <a:rPr lang="pt-BR" sz="1100" b="1" dirty="0" smtClean="0">
                        <a:solidFill>
                          <a:srgbClr val="313D4D"/>
                        </a:solidFill>
                        <a:cs typeface="Courier New" pitchFamily="49" charset="0"/>
                      </a:rPr>
                      <a:t>BOAS PRÁTICAS</a:t>
                    </a:r>
                    <a:r>
                      <a:rPr lang="pt-BR" sz="1100" dirty="0" smtClean="0">
                        <a:solidFill>
                          <a:srgbClr val="313D4D"/>
                        </a:solidFill>
                        <a:cs typeface="Courier New" pitchFamily="49" charset="0"/>
                      </a:rPr>
                      <a:t>:</a:t>
                    </a:r>
                    <a:r>
                      <a:rPr lang="pt-BR" sz="1100" b="1" dirty="0" smtClean="0">
                        <a:solidFill>
                          <a:srgbClr val="313D4D"/>
                        </a:solidFill>
                      </a:rPr>
                      <a:t> </a:t>
                    </a:r>
                    <a:endParaRPr lang="pt-BR" sz="1100" dirty="0">
                      <a:solidFill>
                        <a:srgbClr val="313D4D"/>
                      </a:solidFill>
                      <a:cs typeface="Courier New" pitchFamily="49" charset="0"/>
                    </a:endParaRPr>
                  </a:p>
                  <a:p>
                    <a:r>
                      <a:rPr lang="pt-BR" sz="1000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SELECT *                                     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INTO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VIEW VWJORNADATECNICA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FROM SIST.JORNADA_TECNICA               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WHERE DDUSERID = #MATRICULA     </a:t>
                    </a:r>
                  </a:p>
                  <a:p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 </a:t>
                    </a: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 </a:t>
                    </a:r>
                    <a:r>
                      <a:rPr lang="pt-BR" sz="1000" i="1" dirty="0">
                        <a:latin typeface="Courier New" pitchFamily="49" charset="0"/>
                        <a:cs typeface="Courier New" pitchFamily="49" charset="0"/>
                      </a:rPr>
                      <a:t>ADD 1 TO #COUNT                              </a:t>
                    </a:r>
                  </a:p>
                  <a:p>
                    <a:pPr>
                      <a:spcAft>
                        <a:spcPts val="600"/>
                      </a:spcAft>
                    </a:pPr>
                    <a:r>
                      <a:rPr lang="pt-BR" sz="1000" i="1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  <a:r>
                      <a:rPr lang="pt-BR" sz="900" i="1" dirty="0" smtClean="0">
                        <a:latin typeface="Courier New" pitchFamily="49" charset="0"/>
                        <a:cs typeface="Courier New" pitchFamily="49" charset="0"/>
                      </a:rPr>
                      <a:t>END-SELECT                                     </a:t>
                    </a:r>
                    <a:endParaRPr lang="pt-BR" sz="900" i="1" dirty="0">
                      <a:latin typeface="Courier New" pitchFamily="49" charset="0"/>
                      <a:cs typeface="Courier New" pitchFamily="49" charset="0"/>
                    </a:endParaRPr>
                  </a:p>
                  <a:p>
                    <a:r>
                      <a:rPr lang="pt-BR" sz="900" dirty="0" smtClean="0">
                        <a:latin typeface="Courier New" pitchFamily="49" charset="0"/>
                        <a:cs typeface="Courier New" pitchFamily="49" charset="0"/>
                      </a:rPr>
                      <a:t>            </a:t>
                    </a:r>
                  </a:p>
                </p:txBody>
              </p:sp>
            </p:grpSp>
            <p:sp>
              <p:nvSpPr>
                <p:cNvPr id="64" name="Retângulo de cantos arredondados 63"/>
                <p:cNvSpPr/>
                <p:nvPr/>
              </p:nvSpPr>
              <p:spPr>
                <a:xfrm>
                  <a:off x="3328416" y="3874295"/>
                  <a:ext cx="6531185" cy="330937"/>
                </a:xfrm>
                <a:prstGeom prst="roundRect">
                  <a:avLst/>
                </a:prstGeom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CRUD</a:t>
                  </a:r>
                  <a:endParaRPr lang="pt-BR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6" name="Retângulo 55"/>
              <p:cNvSpPr/>
              <p:nvPr/>
            </p:nvSpPr>
            <p:spPr>
              <a:xfrm>
                <a:off x="7032338" y="3509951"/>
                <a:ext cx="2671496" cy="784830"/>
              </a:xfrm>
              <a:prstGeom prst="rect">
                <a:avLst/>
              </a:prstGeom>
              <a:solidFill>
                <a:srgbClr val="9E0000"/>
              </a:solidFill>
              <a:ln>
                <a:solidFill>
                  <a:srgbClr val="A8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SELECT SINGLE  DDORGAO </a:t>
                </a: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    INTO  #EXISTE              </a:t>
                </a: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    FFROM SIST.JORNADA_TECNICA            </a:t>
                </a: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    WHERE DDUSERID = #MATRICULA    </a:t>
                </a: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END-SELECT </a:t>
                </a:r>
              </a:p>
            </p:txBody>
          </p:sp>
        </p:grpSp>
        <p:sp>
          <p:nvSpPr>
            <p:cNvPr id="81" name="Retângulo 80"/>
            <p:cNvSpPr/>
            <p:nvPr/>
          </p:nvSpPr>
          <p:spPr>
            <a:xfrm>
              <a:off x="3738921" y="4681649"/>
              <a:ext cx="6377634" cy="19928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100" b="1" dirty="0">
                  <a:solidFill>
                    <a:srgbClr val="313D4D"/>
                  </a:solidFill>
                  <a:cs typeface="Calibri"/>
                </a:rPr>
                <a:t>❷ </a:t>
              </a:r>
              <a:r>
                <a:rPr lang="pt-BR" sz="1100" b="1" dirty="0" smtClean="0">
                  <a:solidFill>
                    <a:srgbClr val="313D4D"/>
                  </a:solidFill>
                  <a:cs typeface="Calibri"/>
                </a:rPr>
                <a:t> SUBSTITUIÇÃO TRECHO CÓDIGO:</a:t>
              </a:r>
              <a:endParaRPr lang="pt-BR" sz="1100" dirty="0">
                <a:solidFill>
                  <a:srgbClr val="313D4D"/>
                </a:solidFill>
              </a:endParaRPr>
            </a:p>
            <a:p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SELECT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*                                  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INTO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VIEW VWJORNADATECNICA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FROM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SIST.JORNADA_TECNICA            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WHERE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DDUSERID = #MATRICULA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ADD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1 TO #COUNT                              </a:t>
              </a:r>
            </a:p>
            <a:p>
              <a:pPr>
                <a:spcAft>
                  <a:spcPts val="900"/>
                </a:spcAft>
              </a:pP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END-SELECT    </a:t>
              </a:r>
              <a:endParaRPr lang="pt-BR" sz="10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IF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#COUNT = 0                            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INSERT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INTO SIST.JORNADA_TECNIC (DDUSERID , DDORGAO ,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DDTIMESTAMP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)   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VALUES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(+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USUARIO , #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ORGAO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#TIMESTAMP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) </a:t>
              </a:r>
            </a:p>
            <a:p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END-IF</a:t>
              </a:r>
              <a:endParaRPr lang="pt-BR" sz="1000" i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78298" y="83610"/>
            <a:ext cx="6098880" cy="4834053"/>
            <a:chOff x="3821096" y="5377"/>
            <a:chExt cx="5684607" cy="4405120"/>
          </a:xfrm>
        </p:grpSpPr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096" y="5377"/>
              <a:ext cx="5511023" cy="44051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CaixaDeTexto 85"/>
            <p:cNvSpPr txBox="1"/>
            <p:nvPr/>
          </p:nvSpPr>
          <p:spPr>
            <a:xfrm>
              <a:off x="4599521" y="633570"/>
              <a:ext cx="4906182" cy="36347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950" b="1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CALLNAT 'NDBNOERR</a:t>
              </a:r>
              <a:r>
                <a:rPr lang="pt-BR" sz="950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'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pt-BR" sz="950" b="1" i="1" dirty="0">
                  <a:latin typeface="Courier New" pitchFamily="49" charset="0"/>
                  <a:cs typeface="Courier New" pitchFamily="49" charset="0"/>
                </a:rPr>
                <a:t>INSERT</a:t>
              </a:r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INTO   SIST.JORNADA_TECNICA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( DDUSERID , DDORGAO , DDTIMESTAMP)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VALUES                                                       </a:t>
              </a:r>
            </a:p>
            <a:p>
              <a:r>
                <a:rPr lang="pt-BR" sz="950" b="1" i="1" dirty="0" smtClean="0">
                  <a:solidFill>
                    <a:srgbClr val="A80000"/>
                  </a:solidFill>
                  <a:latin typeface="Courier New" pitchFamily="49" charset="0"/>
                  <a:cs typeface="Courier New" pitchFamily="49" charset="0"/>
                </a:rPr>
                <a:t>(#USUARIO </a:t>
              </a:r>
              <a:r>
                <a:rPr lang="pt-BR" sz="950" b="1" i="1" dirty="0">
                  <a:solidFill>
                    <a:srgbClr val="A80000"/>
                  </a:solidFill>
                  <a:latin typeface="Courier New" pitchFamily="49" charset="0"/>
                  <a:cs typeface="Courier New" pitchFamily="49" charset="0"/>
                </a:rPr>
                <a:t>, #</a:t>
              </a:r>
              <a:r>
                <a:rPr lang="pt-BR" sz="950" b="1" i="1" dirty="0" smtClean="0">
                  <a:solidFill>
                    <a:srgbClr val="A80000"/>
                  </a:solidFill>
                  <a:latin typeface="Courier New" pitchFamily="49" charset="0"/>
                  <a:cs typeface="Courier New" pitchFamily="49" charset="0"/>
                </a:rPr>
                <a:t>ORGAO </a:t>
              </a:r>
              <a:r>
                <a:rPr lang="pt-BR" sz="950" b="1" i="1" dirty="0">
                  <a:solidFill>
                    <a:srgbClr val="A80000"/>
                  </a:solidFill>
                  <a:latin typeface="Courier New" pitchFamily="49" charset="0"/>
                  <a:cs typeface="Courier New" pitchFamily="49" charset="0"/>
                </a:rPr>
                <a:t>, CURRENT TIME)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b="1" i="1" dirty="0">
                  <a:latin typeface="Courier New" pitchFamily="49" charset="0"/>
                  <a:cs typeface="Courier New" pitchFamily="49" charset="0"/>
                </a:rPr>
                <a:t>CALLNAT 'NDBERR' NDBERR-SQLCODE NDBERR-SQLSTATE NDBERR-DBTYPE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b="1" i="1" dirty="0">
                  <a:latin typeface="Courier New" pitchFamily="49" charset="0"/>
                  <a:cs typeface="Courier New" pitchFamily="49" charset="0"/>
                </a:rPr>
                <a:t>IF </a:t>
              </a:r>
              <a:r>
                <a:rPr lang="pt-BR" sz="950" b="1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NDBERR-DBTYPE NE 2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MOVE 3700 TO *ERROR-NR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END-IF  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DECIDE FOR FIRST CONDITION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WHEN </a:t>
              </a:r>
              <a:r>
                <a:rPr lang="pt-BR" sz="950" b="1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NDBERR-SQLCODE</a:t>
              </a:r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EQ 0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  END TRANSACTION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WHEN </a:t>
              </a:r>
              <a:r>
                <a:rPr lang="pt-BR" sz="950" b="1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NDBERR-SQLCODE</a:t>
              </a:r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=  -803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  WRITE 'REGISTRO DUPLICADO'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  ESCAPE MODULE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WHEN NONE                                                    </a:t>
              </a:r>
            </a:p>
            <a:p>
              <a:r>
                <a:rPr lang="pt-BR" sz="95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pt-BR" sz="950" b="1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MOVE 3700 TO *ERROR-NR                                     </a:t>
              </a:r>
            </a:p>
            <a:p>
              <a:r>
                <a:rPr lang="pt-BR" sz="950" dirty="0" smtClean="0">
                  <a:latin typeface="Courier New" pitchFamily="49" charset="0"/>
                  <a:cs typeface="Courier New" pitchFamily="49" charset="0"/>
                </a:rPr>
                <a:t>END-DECIDE                                                     </a:t>
              </a:r>
            </a:p>
            <a:p>
              <a:endParaRPr lang="pt-BR" sz="1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4630147" y="248477"/>
              <a:ext cx="4248676" cy="261610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TRECHO EXEMPLO – SUBPROGRAMA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</p:grpSp>
      <p:pic>
        <p:nvPicPr>
          <p:cNvPr id="37" name="Imagem 3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2" grpId="1"/>
      <p:bldP spid="53" grpId="0"/>
      <p:bldP spid="53" grpId="1"/>
      <p:bldP spid="5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COESÃO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09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Coesão está, na verdade, ligado ao princípio da responsabilidade única, e diz que um programa/classe deve ter apenas uma única responsabilidade e realizá-la de maneira satisfatória</a:t>
            </a:r>
            <a:r>
              <a:rPr lang="pt-BR" dirty="0" smtClean="0">
                <a:solidFill>
                  <a:srgbClr val="44546A"/>
                </a:solidFill>
              </a:rPr>
              <a:t>. Está ligado ao princípio da responsabilidade única.</a:t>
            </a:r>
            <a:endParaRPr lang="pt-BR" dirty="0">
              <a:solidFill>
                <a:srgbClr val="44546A"/>
              </a:solidFill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525" y="2098"/>
            <a:ext cx="2055935" cy="29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10454192" y="797859"/>
            <a:ext cx="13491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100" b="1" dirty="0" smtClean="0">
                <a:solidFill>
                  <a:schemeClr val="bg1"/>
                </a:solidFill>
                <a:latin typeface="Calibri"/>
                <a:cs typeface="Calibri"/>
              </a:rPr>
              <a:t>❶  </a:t>
            </a:r>
            <a:r>
              <a:rPr lang="pt-BR" sz="1000" b="1" dirty="0" smtClean="0">
                <a:solidFill>
                  <a:schemeClr val="bg1"/>
                </a:solidFill>
              </a:rPr>
              <a:t>COINCIDENTE</a:t>
            </a:r>
          </a:p>
          <a:p>
            <a:pPr>
              <a:spcAft>
                <a:spcPts val="400"/>
              </a:spcAft>
            </a:pPr>
            <a:r>
              <a:rPr lang="pt-BR" sz="1000" dirty="0">
                <a:solidFill>
                  <a:schemeClr val="bg1"/>
                </a:solidFill>
              </a:rPr>
              <a:t>❷ </a:t>
            </a:r>
            <a:r>
              <a:rPr lang="pt-BR" sz="1000" dirty="0" smtClean="0">
                <a:solidFill>
                  <a:schemeClr val="bg1"/>
                </a:solidFill>
              </a:rPr>
              <a:t> LÓGICO</a:t>
            </a: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❸  TEMPORAL</a:t>
            </a: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❹  PROCEDURAL</a:t>
            </a: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❺  COMUNICAÇÃO</a:t>
            </a: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❻  SEQUENCIAL</a:t>
            </a: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❼  FUNCIONAL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314432" y="529703"/>
            <a:ext cx="160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TIPOS COESÃO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2992274" y="3765561"/>
            <a:ext cx="6803643" cy="2016580"/>
            <a:chOff x="3200402" y="3249803"/>
            <a:chExt cx="5998876" cy="1985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3" name="Grupo 62"/>
            <p:cNvGrpSpPr/>
            <p:nvPr/>
          </p:nvGrpSpPr>
          <p:grpSpPr>
            <a:xfrm>
              <a:off x="3200402" y="3249803"/>
              <a:ext cx="5998876" cy="1985827"/>
              <a:chOff x="3200402" y="3249803"/>
              <a:chExt cx="5998876" cy="1985827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2" y="3249803"/>
                <a:ext cx="5998876" cy="19858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tângulo 66"/>
              <p:cNvSpPr/>
              <p:nvPr/>
            </p:nvSpPr>
            <p:spPr>
              <a:xfrm>
                <a:off x="3445048" y="4160980"/>
                <a:ext cx="5635175" cy="7728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100" b="1" dirty="0" smtClean="0">
                    <a:cs typeface="Calibri"/>
                  </a:rPr>
                  <a:t>❶  </a:t>
                </a:r>
                <a:r>
                  <a:rPr lang="pt-BR" sz="11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TIPOS DE COESÃO</a:t>
                </a:r>
                <a:r>
                  <a:rPr lang="pt-BR" sz="11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1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1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900" dirty="0" smtClean="0">
                    <a:latin typeface="Courier New" pitchFamily="49" charset="0"/>
                    <a:cs typeface="Courier New" pitchFamily="49" charset="0"/>
                  </a:rPr>
                  <a:t>              </a:t>
                </a:r>
                <a:r>
                  <a:rPr lang="pt-BR" sz="1000" b="1" i="1" dirty="0" smtClean="0">
                    <a:latin typeface="Courier New" pitchFamily="49" charset="0"/>
                    <a:cs typeface="Courier New" pitchFamily="49" charset="0"/>
                  </a:rPr>
                  <a:t>COINCIDENTE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– Realiza mais de uma operação.</a:t>
                </a:r>
              </a:p>
              <a:p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          A </a:t>
                </a:r>
                <a:r>
                  <a:rPr lang="pt-BR" sz="1000" b="1" i="1" dirty="0" smtClean="0">
                    <a:latin typeface="Courier New" pitchFamily="49" charset="0"/>
                    <a:cs typeface="Courier New" pitchFamily="49" charset="0"/>
                  </a:rPr>
                  <a:t>SOMA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de um conjunto de valores e </a:t>
                </a:r>
                <a:r>
                  <a:rPr lang="pt-BR" sz="1000" b="1" i="1" dirty="0" smtClean="0">
                    <a:latin typeface="Courier New" pitchFamily="49" charset="0"/>
                    <a:cs typeface="Courier New" pitchFamily="49" charset="0"/>
                  </a:rPr>
                  <a:t>INCLUSÃO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de registros na tabela</a:t>
                </a:r>
              </a:p>
              <a:p>
                <a:r>
                  <a:rPr lang="pt-BR" sz="900" i="1" dirty="0" smtClean="0">
                    <a:latin typeface="Courier New" pitchFamily="49" charset="0"/>
                    <a:cs typeface="Courier New" pitchFamily="49" charset="0"/>
                  </a:rPr>
                  <a:t>                         </a:t>
                </a:r>
                <a:endParaRPr lang="pt-BR" sz="9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sp>
          <p:nvSpPr>
            <p:cNvPr id="64" name="Retângulo de cantos arredondados 63"/>
            <p:cNvSpPr/>
            <p:nvPr/>
          </p:nvSpPr>
          <p:spPr>
            <a:xfrm>
              <a:off x="3319272" y="3712168"/>
              <a:ext cx="5792263" cy="330937"/>
            </a:xfrm>
            <a:prstGeom prst="round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COESÃO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0392681" y="2383970"/>
            <a:ext cx="1531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" b="1" i="1" dirty="0" smtClean="0">
                <a:solidFill>
                  <a:schemeClr val="bg1"/>
                </a:solidFill>
              </a:rPr>
              <a:t>►</a:t>
            </a:r>
            <a:r>
              <a:rPr lang="pt-BR" sz="800" i="1" dirty="0" smtClean="0">
                <a:solidFill>
                  <a:schemeClr val="bg1"/>
                </a:solidFill>
              </a:rPr>
              <a:t> </a:t>
            </a:r>
            <a:r>
              <a:rPr lang="pt-BR" sz="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Do  </a:t>
            </a:r>
            <a:r>
              <a:rPr lang="pt-BR" sz="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PIOR  </a:t>
            </a:r>
            <a:r>
              <a:rPr lang="pt-BR" sz="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para  o</a:t>
            </a:r>
            <a:r>
              <a:rPr lang="pt-BR" sz="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MELHOR</a:t>
            </a:r>
            <a:endParaRPr lang="pt-BR" sz="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9" name="Imagem 38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25" y="5468153"/>
            <a:ext cx="963500" cy="864491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2418743" y="2535713"/>
            <a:ext cx="909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Módulos </a:t>
            </a:r>
            <a:r>
              <a:rPr lang="pt-BR" dirty="0">
                <a:solidFill>
                  <a:srgbClr val="44546A"/>
                </a:solidFill>
              </a:rPr>
              <a:t>coesos são aqueles que possuem poucas responsabilidades. Desta forma a manutenção é mais simples e evita efeitos colaterais. </a:t>
            </a:r>
            <a:r>
              <a:rPr lang="pt-BR" b="1" cap="all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</a:t>
            </a:r>
            <a:r>
              <a:rPr lang="pt-BR" b="1" cap="all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fácil alterar uma parte da aplicação sem afetar </a:t>
            </a:r>
            <a:r>
              <a:rPr lang="pt-BR" b="1" cap="all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outras.</a:t>
            </a:r>
            <a:endParaRPr lang="pt-BR" b="1" cap="all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0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2" grpId="1"/>
      <p:bldP spid="53" grpId="0"/>
      <p:bldP spid="53" grpId="1"/>
      <p:bldP spid="53" grpId="2"/>
      <p:bldP spid="4" grpId="0"/>
      <p:bldP spid="4" grpId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ACOPLAMENTO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09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Se refere ao relacionamento entre os módulos. Indica quanto um módulo depende de outro para funcionar. Códigos desacoplados são aqueles de relação fraca, e não dependem de outros para fazer sua funcionalidade básica. </a:t>
            </a: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81" y="2097"/>
            <a:ext cx="2200379" cy="28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10338558" y="786175"/>
            <a:ext cx="157721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000" b="1" dirty="0" smtClean="0">
                <a:solidFill>
                  <a:schemeClr val="bg1"/>
                </a:solidFill>
                <a:latin typeface="Calibri"/>
                <a:cs typeface="Calibri"/>
              </a:rPr>
              <a:t>❶  </a:t>
            </a:r>
            <a:r>
              <a:rPr lang="pt-BR" sz="1000" b="1" dirty="0" smtClean="0">
                <a:solidFill>
                  <a:schemeClr val="bg1"/>
                </a:solidFill>
              </a:rPr>
              <a:t>CONTEÚDO</a:t>
            </a:r>
          </a:p>
          <a:p>
            <a:pPr>
              <a:spcAft>
                <a:spcPts val="400"/>
              </a:spcAft>
            </a:pPr>
            <a:r>
              <a:rPr lang="pt-BR" sz="1000" dirty="0">
                <a:solidFill>
                  <a:schemeClr val="bg1"/>
                </a:solidFill>
              </a:rPr>
              <a:t>❷ 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b="1" dirty="0" smtClean="0">
                <a:solidFill>
                  <a:schemeClr val="bg1"/>
                </a:solidFill>
              </a:rPr>
              <a:t>GLOBAL OU COMUM</a:t>
            </a:r>
            <a:endParaRPr lang="pt-BR" sz="1000" dirty="0" smtClean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❸  EXTERNO</a:t>
            </a: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❹  CONTROLE</a:t>
            </a: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❺  CARIMBO</a:t>
            </a: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❻  DADOS</a:t>
            </a:r>
          </a:p>
          <a:p>
            <a:pPr>
              <a:spcAft>
                <a:spcPts val="400"/>
              </a:spcAft>
            </a:pPr>
            <a:r>
              <a:rPr lang="pt-BR" sz="1000" dirty="0" smtClean="0">
                <a:solidFill>
                  <a:schemeClr val="bg1"/>
                </a:solidFill>
              </a:rPr>
              <a:t>❼  CHAMADA</a:t>
            </a:r>
          </a:p>
          <a:p>
            <a:pPr>
              <a:spcAft>
                <a:spcPts val="400"/>
              </a:spcAft>
            </a:pPr>
            <a:endParaRPr lang="pt-BR" sz="1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endParaRPr lang="pt-BR" sz="1000" dirty="0" smtClean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0248900" y="499968"/>
            <a:ext cx="1655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197576" y="2947887"/>
            <a:ext cx="5998876" cy="4043782"/>
            <a:chOff x="3360883" y="2285545"/>
            <a:chExt cx="5998876" cy="4043782"/>
          </a:xfrm>
        </p:grpSpPr>
        <p:grpSp>
          <p:nvGrpSpPr>
            <p:cNvPr id="55" name="Grupo 54"/>
            <p:cNvGrpSpPr/>
            <p:nvPr/>
          </p:nvGrpSpPr>
          <p:grpSpPr>
            <a:xfrm>
              <a:off x="3360883" y="2285545"/>
              <a:ext cx="5998876" cy="4043782"/>
              <a:chOff x="3200402" y="3249803"/>
              <a:chExt cx="5998876" cy="2990185"/>
            </a:xfrm>
          </p:grpSpPr>
          <p:grpSp>
            <p:nvGrpSpPr>
              <p:cNvPr id="63" name="Grupo 62"/>
              <p:cNvGrpSpPr/>
              <p:nvPr/>
            </p:nvGrpSpPr>
            <p:grpSpPr>
              <a:xfrm>
                <a:off x="3200402" y="3249803"/>
                <a:ext cx="5998876" cy="2990185"/>
                <a:chOff x="3200402" y="3249803"/>
                <a:chExt cx="5998876" cy="2990185"/>
              </a:xfrm>
            </p:grpSpPr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2" y="3249803"/>
                  <a:ext cx="5998876" cy="29901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etângulo 66"/>
                <p:cNvSpPr/>
                <p:nvPr/>
              </p:nvSpPr>
              <p:spPr>
                <a:xfrm>
                  <a:off x="3476360" y="4055941"/>
                  <a:ext cx="5516303" cy="90465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TIPOS DE ACOPLAMENTO</a:t>
                  </a:r>
                  <a:r>
                    <a:rPr lang="pt-BR" sz="1100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:</a:t>
                  </a:r>
                  <a:r>
                    <a:rPr lang="pt-BR" sz="11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1100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pPr>
                    <a:spcAft>
                      <a:spcPts val="900"/>
                    </a:spcAft>
                  </a:pPr>
                  <a:r>
                    <a:rPr lang="pt-BR" sz="900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CONTEÚDO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e </a:t>
                  </a:r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GLOBAL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– Realiza mais de uma operação.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INDEPENDENT   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01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+USUARIO(A8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)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01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+PROGRAMA(A8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)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01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+SITUACAO(N2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)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</a:t>
                  </a:r>
                  <a:r>
                    <a:rPr lang="pt-BR" sz="900" i="1" dirty="0" smtClean="0">
                      <a:latin typeface="Courier New" pitchFamily="49" charset="0"/>
                      <a:cs typeface="Courier New" pitchFamily="49" charset="0"/>
                    </a:rPr>
                    <a:t>                 </a:t>
                  </a:r>
                </a:p>
              </p:txBody>
            </p:sp>
          </p:grpSp>
          <p:sp>
            <p:nvSpPr>
              <p:cNvPr id="64" name="Retângulo de cantos arredondados 63"/>
              <p:cNvSpPr/>
              <p:nvPr/>
            </p:nvSpPr>
            <p:spPr>
              <a:xfrm>
                <a:off x="3319272" y="3679343"/>
                <a:ext cx="5792263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ACOPLAMENTO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1" name="Retângulo 80"/>
            <p:cNvSpPr/>
            <p:nvPr/>
          </p:nvSpPr>
          <p:spPr>
            <a:xfrm>
              <a:off x="3656276" y="4650167"/>
              <a:ext cx="5439215" cy="12234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100" b="1" dirty="0" smtClean="0">
                  <a:solidFill>
                    <a:srgbClr val="313D4D"/>
                  </a:solidFill>
                  <a:cs typeface="Calibri"/>
                </a:rPr>
                <a:t>❷  INADMISSÍVEL:</a:t>
              </a:r>
              <a:endParaRPr lang="pt-BR" sz="1100" dirty="0">
                <a:solidFill>
                  <a:srgbClr val="313D4D"/>
                </a:solidFill>
                <a:latin typeface="Courier New" pitchFamily="49" charset="0"/>
                <a:cs typeface="Courier New" pitchFamily="49" charset="0"/>
              </a:endParaRPr>
            </a:p>
            <a:p>
              <a:pPr>
                <a:spcAft>
                  <a:spcPts val="900"/>
                </a:spcAft>
              </a:pPr>
              <a:r>
                <a:rPr lang="pt-BR" sz="900" i="1" dirty="0" smtClean="0">
                  <a:latin typeface="Courier New" pitchFamily="49" charset="0"/>
                  <a:cs typeface="Courier New" pitchFamily="49" charset="0"/>
                </a:rPr>
                <a:t>            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ACOPLAMENTO GLOBAL.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  SELECT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QUALQUER_COISA</a:t>
              </a:r>
              <a:endParaRPr lang="pt-BR" sz="1000" b="1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  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INTO #TIMESTAMP         </a:t>
              </a:r>
            </a:p>
            <a:p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   </a:t>
              </a:r>
              <a:r>
                <a:rPr lang="pt-BR" sz="1000" i="1" dirty="0">
                  <a:latin typeface="Courier New" pitchFamily="49" charset="0"/>
                  <a:cs typeface="Courier New" pitchFamily="49" charset="0"/>
                </a:rPr>
                <a:t>FROM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OUTRO_SISTEMA-VWTQUALQUER_UMA</a:t>
              </a:r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endParaRPr lang="pt-BR" sz="10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1000" i="1" dirty="0" smtClean="0">
                  <a:latin typeface="Courier New" pitchFamily="49" charset="0"/>
                  <a:cs typeface="Courier New" pitchFamily="49" charset="0"/>
                </a:rPr>
                <a:t>               END-SELECT  </a:t>
              </a:r>
              <a:endParaRPr lang="pt-BR" sz="1000" i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0164525" y="2340555"/>
            <a:ext cx="1759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" b="1" i="1" dirty="0" smtClean="0">
                <a:solidFill>
                  <a:schemeClr val="bg1"/>
                </a:solidFill>
              </a:rPr>
              <a:t>►</a:t>
            </a:r>
            <a:r>
              <a:rPr lang="pt-BR" sz="800" i="1" dirty="0" smtClean="0">
                <a:solidFill>
                  <a:schemeClr val="bg1"/>
                </a:solidFill>
              </a:rPr>
              <a:t> </a:t>
            </a:r>
            <a:r>
              <a:rPr lang="pt-BR" sz="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Do  </a:t>
            </a:r>
            <a:r>
              <a:rPr lang="pt-BR" sz="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PIOR  </a:t>
            </a:r>
            <a:r>
              <a:rPr lang="pt-BR" sz="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para  o</a:t>
            </a:r>
            <a:r>
              <a:rPr lang="pt-BR" sz="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MELHOR</a:t>
            </a:r>
            <a:endParaRPr lang="pt-BR" sz="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 rot="206318">
            <a:off x="4859371" y="160335"/>
            <a:ext cx="3984776" cy="1625903"/>
            <a:chOff x="3907970" y="3399005"/>
            <a:chExt cx="5129495" cy="1760586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970" y="3399005"/>
              <a:ext cx="5129495" cy="1760586"/>
            </a:xfrm>
            <a:prstGeom prst="rect">
              <a:avLst/>
            </a:prstGeom>
          </p:spPr>
        </p:pic>
        <p:sp>
          <p:nvSpPr>
            <p:cNvPr id="54" name="CaixaDeTexto 53"/>
            <p:cNvSpPr txBox="1"/>
            <p:nvPr/>
          </p:nvSpPr>
          <p:spPr>
            <a:xfrm>
              <a:off x="4004147" y="4049211"/>
              <a:ext cx="326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600000" lon="600000" rev="0"/>
                </a:camera>
                <a:lightRig rig="threePt" dir="t"/>
              </a:scene3d>
            </a:bodyPr>
            <a:lstStyle/>
            <a:p>
              <a:pPr algn="ctr"/>
              <a:r>
                <a:rPr lang="pt-BR" sz="1400" b="1" dirty="0" smtClean="0">
                  <a:solidFill>
                    <a:srgbClr val="44546A"/>
                  </a:solidFill>
                  <a:latin typeface="Anything Better" pitchFamily="2" charset="0"/>
                </a:rPr>
                <a:t>Forte acoplamento acarreta em maior esforço de manutenção,  prejudica a reutilização.</a:t>
              </a:r>
              <a:endParaRPr lang="pt-BR" sz="1400" dirty="0">
                <a:solidFill>
                  <a:srgbClr val="44546A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 rot="49176">
              <a:off x="5554568" y="3588869"/>
              <a:ext cx="159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600000" lon="1200000" rev="0"/>
                </a:camera>
                <a:lightRig rig="threePt" dir="t"/>
              </a:scene3d>
            </a:bodyPr>
            <a:lstStyle/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latin typeface="Beyond The Mountains" pitchFamily="2" charset="0"/>
                </a:rPr>
                <a:t>Lembrete</a:t>
              </a:r>
              <a:endParaRPr lang="pt-BR" sz="2400" b="1" dirty="0">
                <a:solidFill>
                  <a:srgbClr val="C00000"/>
                </a:solidFill>
                <a:latin typeface="Beyond The Mountains" pitchFamily="2" charset="0"/>
              </a:endParaRPr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4747628" y="5550017"/>
            <a:ext cx="2671496" cy="1154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 RESPONSABILIDADE DO FORNECIMENTO DOS DADOS É DO OUTRO_SISTEMA.</a:t>
            </a:r>
          </a:p>
          <a:p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t-B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SUBPROGRMA.</a:t>
            </a:r>
          </a:p>
          <a:p>
            <a:pPr algn="ctr"/>
            <a:endParaRPr lang="pt-B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t-B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FALHA DE SEGURANÇA!!!</a:t>
            </a:r>
          </a:p>
          <a:p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3" name="Imagem 42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25" y="5468153"/>
            <a:ext cx="963500" cy="8644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11364" y="2550477"/>
            <a:ext cx="951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É sempre desejável um baixo nível de acoplamento</a:t>
            </a:r>
            <a:r>
              <a:rPr lang="pt-BR" dirty="0" smtClean="0">
                <a:solidFill>
                  <a:srgbClr val="44546A"/>
                </a:solidFill>
              </a:rPr>
              <a:t>. </a:t>
            </a:r>
            <a:r>
              <a:rPr lang="pt-BR" b="1" cap="all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há baixo acoplamento, a aplicação fica mais flexível, </a:t>
            </a:r>
            <a:r>
              <a:rPr lang="pt-BR" b="1" cap="all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reusável</a:t>
            </a:r>
            <a:r>
              <a:rPr lang="pt-BR" b="1" cap="all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mais organizada. </a:t>
            </a:r>
            <a:r>
              <a:rPr lang="pt-BR" b="1" cap="all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cap="all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8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2" grpId="1"/>
      <p:bldP spid="53" grpId="0"/>
      <p:bldP spid="53" grpId="1"/>
      <p:bldP spid="53" grpId="2"/>
      <p:bldP spid="4" grpId="0"/>
      <p:bldP spid="4" grpId="1"/>
      <p:bldP spid="56" grpId="0" animBg="1"/>
      <p:bldP spid="56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VALIDAÇÃO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17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O aspecto mais importante na garantia da segurança de uma aplicação é uma </a:t>
            </a:r>
            <a:r>
              <a:rPr lang="pt-BR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CORRETA VALIDAÇÃO </a:t>
            </a:r>
            <a:r>
              <a:rPr lang="pt-BR" dirty="0" smtClean="0">
                <a:solidFill>
                  <a:srgbClr val="44546A"/>
                </a:solidFill>
              </a:rPr>
              <a:t>dos </a:t>
            </a:r>
            <a:r>
              <a:rPr lang="pt-BR" dirty="0">
                <a:solidFill>
                  <a:srgbClr val="44546A"/>
                </a:solidFill>
              </a:rPr>
              <a:t>dados de entrada</a:t>
            </a:r>
            <a:r>
              <a:rPr lang="pt-BR" dirty="0" smtClean="0">
                <a:solidFill>
                  <a:srgbClr val="44546A"/>
                </a:solidFill>
              </a:rPr>
              <a:t>. Quando </a:t>
            </a:r>
            <a:r>
              <a:rPr lang="pt-BR" dirty="0">
                <a:solidFill>
                  <a:srgbClr val="44546A"/>
                </a:solidFill>
              </a:rPr>
              <a:t>dados são validados ocorre um aumento da robustez e resiliência do </a:t>
            </a:r>
            <a:r>
              <a:rPr lang="pt-BR" dirty="0" smtClean="0">
                <a:solidFill>
                  <a:srgbClr val="44546A"/>
                </a:solidFill>
              </a:rPr>
              <a:t>sistema como um todo.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-31372"/>
            <a:ext cx="2718246" cy="10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9912372" y="408069"/>
            <a:ext cx="213959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000" b="1" dirty="0" smtClean="0">
                <a:solidFill>
                  <a:schemeClr val="bg1"/>
                </a:solidFill>
                <a:latin typeface="Calibri"/>
                <a:cs typeface="Calibri"/>
              </a:rPr>
              <a:t>❶  </a:t>
            </a:r>
            <a:r>
              <a:rPr lang="pt-BR" sz="1000" dirty="0">
                <a:solidFill>
                  <a:schemeClr val="bg1"/>
                </a:solidFill>
              </a:rPr>
              <a:t>Assumir que </a:t>
            </a:r>
            <a:r>
              <a:rPr lang="pt-BR" sz="1000" dirty="0" smtClean="0">
                <a:solidFill>
                  <a:schemeClr val="bg1"/>
                </a:solidFill>
              </a:rPr>
              <a:t>o dado é confiável</a:t>
            </a:r>
          </a:p>
          <a:p>
            <a:pPr>
              <a:spcAft>
                <a:spcPts val="400"/>
              </a:spcAft>
            </a:pPr>
            <a:r>
              <a:rPr lang="pt-BR" sz="1000" dirty="0">
                <a:solidFill>
                  <a:schemeClr val="bg1"/>
                </a:solidFill>
              </a:rPr>
              <a:t>❷  Validação não </a:t>
            </a:r>
            <a:r>
              <a:rPr lang="pt-BR" sz="1000" dirty="0" smtClean="0">
                <a:solidFill>
                  <a:schemeClr val="bg1"/>
                </a:solidFill>
              </a:rPr>
              <a:t>uniforme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9912371" y="182007"/>
            <a:ext cx="203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PECADOS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96922" y="3126556"/>
            <a:ext cx="7205870" cy="3264917"/>
            <a:chOff x="3296922" y="3126556"/>
            <a:chExt cx="7205870" cy="3264917"/>
          </a:xfrm>
        </p:grpSpPr>
        <p:grpSp>
          <p:nvGrpSpPr>
            <p:cNvPr id="55" name="Grupo 54"/>
            <p:cNvGrpSpPr/>
            <p:nvPr/>
          </p:nvGrpSpPr>
          <p:grpSpPr>
            <a:xfrm>
              <a:off x="3296922" y="3126556"/>
              <a:ext cx="7205870" cy="3264917"/>
              <a:chOff x="3200402" y="3272555"/>
              <a:chExt cx="7205870" cy="2990185"/>
            </a:xfrm>
          </p:grpSpPr>
          <p:grpSp>
            <p:nvGrpSpPr>
              <p:cNvPr id="63" name="Grupo 62"/>
              <p:cNvGrpSpPr/>
              <p:nvPr/>
            </p:nvGrpSpPr>
            <p:grpSpPr>
              <a:xfrm>
                <a:off x="3200402" y="3272555"/>
                <a:ext cx="7205870" cy="2990185"/>
                <a:chOff x="3200402" y="3272555"/>
                <a:chExt cx="7205870" cy="2990185"/>
              </a:xfrm>
            </p:grpSpPr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2" y="3272555"/>
                  <a:ext cx="7205870" cy="29901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etângulo 66"/>
                <p:cNvSpPr/>
                <p:nvPr/>
              </p:nvSpPr>
              <p:spPr>
                <a:xfrm>
                  <a:off x="3476358" y="4143031"/>
                  <a:ext cx="5516303" cy="186039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PROBLEMA INADIMISSÍVEL</a:t>
                  </a:r>
                  <a:r>
                    <a:rPr lang="pt-BR" sz="1100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:</a:t>
                  </a:r>
                  <a:r>
                    <a:rPr lang="pt-BR" sz="11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1100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r>
                    <a:rPr lang="pt-BR" sz="900" i="1" dirty="0" smtClean="0">
                      <a:latin typeface="Courier New" pitchFamily="49" charset="0"/>
                      <a:cs typeface="Courier New" pitchFamily="49" charset="0"/>
                    </a:rPr>
                    <a:t>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PARAMETER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1 SIST-HISTORICO(A128)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1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REDEFINE SIST-HISTORICO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2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#USUARIO(A8)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2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#QTD-VALORES(N2)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2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#TAB-VALORES(12)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3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#VALOR(N7,2)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            </a:t>
                  </a:r>
                </a:p>
                <a:p>
                  <a:endParaRPr lang="pt-BR" sz="1000" i="1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É simples! Se o programa recebe </a:t>
                  </a:r>
                </a:p>
                <a:p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dados, você tem a obrigação de </a:t>
                  </a:r>
                </a:p>
                <a:p>
                  <a:r>
                    <a:rPr lang="pt-BR" sz="1000" b="1" i="1" dirty="0" smtClean="0">
                      <a:latin typeface="Courier New" pitchFamily="49" charset="0"/>
                      <a:cs typeface="Courier New" pitchFamily="49" charset="0"/>
                    </a:rPr>
                    <a:t>validar!!!!                        </a:t>
                  </a:r>
                </a:p>
              </p:txBody>
            </p:sp>
          </p:grpSp>
          <p:sp>
            <p:nvSpPr>
              <p:cNvPr id="64" name="Retângulo de cantos arredondados 63"/>
              <p:cNvSpPr/>
              <p:nvPr/>
            </p:nvSpPr>
            <p:spPr>
              <a:xfrm>
                <a:off x="3328416" y="3719752"/>
                <a:ext cx="6976889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VALIDAÇÃO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6380470" y="4165774"/>
              <a:ext cx="3784055" cy="1846659"/>
            </a:xfrm>
            <a:prstGeom prst="rect">
              <a:avLst/>
            </a:prstGeom>
            <a:solidFill>
              <a:srgbClr val="9E0000"/>
            </a:solidFill>
            <a:ln>
              <a:solidFill>
                <a:srgbClr val="A8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IF  SIST-HISTORICO.#USUARIO EQ ' '  </a:t>
              </a:r>
              <a:r>
                <a:rPr lang="pt-BR" sz="9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OR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   SIST-HISTORICO.#USUARIO NE MASK (ANNNNN__)  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 WRITE 'USUÁRIO INVÁLIDO'</a:t>
              </a:r>
            </a:p>
            <a:p>
              <a:r>
                <a:rPr lang="pt-BR" sz="9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END-IF </a:t>
              </a:r>
            </a:p>
            <a:p>
              <a:endParaRPr lang="pt-BR" sz="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IF SIST-HISTORICO.#QTDE-N NE MASK(99) 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 WRITE 'QUANTIDADE DE VALORES INVALIDA.'                              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END-IF </a:t>
              </a:r>
              <a:endParaRPr lang="pt-BR" sz="9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  <a:p>
              <a:endParaRPr lang="pt-BR" sz="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IF SIST-HISTORICO.#VALOR(#I) NE MASK(999999999) 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 WRITE </a:t>
              </a:r>
              <a:r>
                <a:rPr lang="pt-BR" sz="9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'VALOR I NVALIDO</a:t>
              </a:r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.'                                             </a:t>
              </a:r>
            </a:p>
            <a:p>
              <a:r>
                <a:rPr lang="pt-BR" sz="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END-IF</a:t>
              </a:r>
            </a:p>
          </p:txBody>
        </p:sp>
      </p:grpSp>
      <p:sp>
        <p:nvSpPr>
          <p:cNvPr id="69" name="CaixaDeTexto 68"/>
          <p:cNvSpPr txBox="1"/>
          <p:nvPr/>
        </p:nvSpPr>
        <p:spPr>
          <a:xfrm>
            <a:off x="32048" y="6514496"/>
            <a:ext cx="1000350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50" b="1" dirty="0">
                <a:solidFill>
                  <a:srgbClr val="44546A"/>
                </a:solidFill>
              </a:rPr>
              <a:t>https://</a:t>
            </a:r>
            <a:r>
              <a:rPr lang="pt-BR" sz="1250" b="1" dirty="0" smtClean="0">
                <a:solidFill>
                  <a:srgbClr val="44546A"/>
                </a:solidFill>
              </a:rPr>
              <a:t>documentation.softwareag.com/natural/nat826mf/parms/sp_em.htm</a:t>
            </a:r>
            <a:endParaRPr lang="pt-BR" sz="1250" b="1" dirty="0">
              <a:solidFill>
                <a:srgbClr val="44546A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17" y="5586285"/>
            <a:ext cx="923193" cy="69332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426564" y="2455517"/>
            <a:ext cx="916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VALIDAÇÃO DE DADOS DE ENTRADA </a:t>
            </a:r>
            <a:r>
              <a:rPr lang="pt-BR" dirty="0" smtClean="0">
                <a:solidFill>
                  <a:srgbClr val="44546A"/>
                </a:solidFill>
              </a:rPr>
              <a:t>é </a:t>
            </a:r>
            <a:r>
              <a:rPr lang="pt-BR" dirty="0">
                <a:solidFill>
                  <a:srgbClr val="44546A"/>
                </a:solidFill>
              </a:rPr>
              <a:t>um requisito presente em todos os sistemas, desde os primórdios da </a:t>
            </a:r>
            <a:r>
              <a:rPr lang="pt-BR" dirty="0" smtClean="0">
                <a:solidFill>
                  <a:srgbClr val="44546A"/>
                </a:solidFill>
              </a:rPr>
              <a:t>computação e todas </a:t>
            </a:r>
            <a:r>
              <a:rPr lang="pt-BR" dirty="0">
                <a:solidFill>
                  <a:srgbClr val="44546A"/>
                </a:solidFill>
              </a:rPr>
              <a:t>as plataformas contam com funções e mecanismos que ajudam o desenvolvedor a fazer uma  correta validação dos dados de entrada.</a:t>
            </a:r>
          </a:p>
        </p:txBody>
      </p:sp>
    </p:spTree>
    <p:extLst>
      <p:ext uri="{BB962C8B-B14F-4D97-AF65-F5344CB8AC3E}">
        <p14:creationId xmlns:p14="http://schemas.microsoft.com/office/powerpoint/2010/main" val="728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1" grpId="1"/>
      <p:bldP spid="42" grpId="0"/>
      <p:bldP spid="42" grpId="1"/>
      <p:bldP spid="42" grpId="2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VALIDAÇÃO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CODE SMELLS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8" y="1611788"/>
            <a:ext cx="92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Cunhado por Kent Beck,  </a:t>
            </a:r>
            <a:r>
              <a:rPr lang="pt-BR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SMELLS </a:t>
            </a:r>
            <a:r>
              <a:rPr lang="pt-BR" dirty="0" smtClean="0">
                <a:solidFill>
                  <a:srgbClr val="44546A"/>
                </a:solidFill>
              </a:rPr>
              <a:t>sintomas </a:t>
            </a:r>
            <a:r>
              <a:rPr lang="pt-BR" dirty="0">
                <a:solidFill>
                  <a:srgbClr val="44546A"/>
                </a:solidFill>
              </a:rPr>
              <a:t>ou sinais, no código fonte de um programa que indicam um problema potencialmente mais profundo</a:t>
            </a:r>
            <a:r>
              <a:rPr lang="pt-BR" dirty="0" smtClean="0">
                <a:solidFill>
                  <a:srgbClr val="44546A"/>
                </a:solidFill>
              </a:rPr>
              <a:t>. </a:t>
            </a:r>
            <a:endParaRPr lang="pt-BR" dirty="0">
              <a:solidFill>
                <a:srgbClr val="44546A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01279" y="2611318"/>
            <a:ext cx="7205870" cy="4183318"/>
            <a:chOff x="3201279" y="2306518"/>
            <a:chExt cx="7205870" cy="4183318"/>
          </a:xfrm>
        </p:grpSpPr>
        <p:grpSp>
          <p:nvGrpSpPr>
            <p:cNvPr id="55" name="Grupo 54"/>
            <p:cNvGrpSpPr/>
            <p:nvPr/>
          </p:nvGrpSpPr>
          <p:grpSpPr>
            <a:xfrm>
              <a:off x="3201279" y="2306518"/>
              <a:ext cx="7205870" cy="4183318"/>
              <a:chOff x="3200402" y="3272555"/>
              <a:chExt cx="7205870" cy="3635000"/>
            </a:xfrm>
          </p:grpSpPr>
          <p:grpSp>
            <p:nvGrpSpPr>
              <p:cNvPr id="63" name="Grupo 62"/>
              <p:cNvGrpSpPr/>
              <p:nvPr/>
            </p:nvGrpSpPr>
            <p:grpSpPr>
              <a:xfrm>
                <a:off x="3200402" y="3272555"/>
                <a:ext cx="7205870" cy="3635000"/>
                <a:chOff x="3200402" y="3272555"/>
                <a:chExt cx="7205870" cy="3635000"/>
              </a:xfrm>
            </p:grpSpPr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2" y="3272555"/>
                  <a:ext cx="7205870" cy="3635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etângulo 66"/>
                <p:cNvSpPr/>
                <p:nvPr/>
              </p:nvSpPr>
              <p:spPr>
                <a:xfrm>
                  <a:off x="3476358" y="4148483"/>
                  <a:ext cx="6462672" cy="210703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EXEMPLOS:</a:t>
                  </a:r>
                  <a:r>
                    <a:rPr lang="pt-BR" sz="1100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:</a:t>
                  </a:r>
                  <a:r>
                    <a:rPr lang="pt-BR" sz="11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1100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r>
                    <a:rPr lang="pt-BR" sz="9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SELECT *                      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I             NTO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VIEW VWJORNADATECNICA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 FROM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SIST.JORNADA_TECNICA 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 WHERE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DDUSERID = #MATRICULA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ADD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1 TO #COUNT                                                     </a:t>
                  </a:r>
                </a:p>
                <a:p>
                  <a:pPr>
                    <a:spcAft>
                      <a:spcPts val="900"/>
                    </a:spcAft>
                  </a:pP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END-SELECT                                           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IF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#COUNT = 0                 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*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INSERIR REGISTRO                         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INSERT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INTO SIST.JORNADA_TECNIC (DDUSERID , DDORGAO , DDTIMESTAMP)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VALUES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(+USUARIO , #ORGAO , #TIMESTAMP)                   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END-IF                                               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COMMIT   </a:t>
                  </a:r>
                  <a:r>
                    <a:rPr lang="pt-BR" sz="900" i="1" dirty="0" smtClean="0">
                      <a:latin typeface="Courier New" pitchFamily="49" charset="0"/>
                      <a:cs typeface="Courier New" pitchFamily="49" charset="0"/>
                    </a:rPr>
                    <a:t>                                                             </a:t>
                  </a:r>
                  <a:endParaRPr lang="pt-BR" sz="900" i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64" name="Retângulo de cantos arredondados 63"/>
              <p:cNvSpPr/>
              <p:nvPr/>
            </p:nvSpPr>
            <p:spPr>
              <a:xfrm>
                <a:off x="3328416" y="3719752"/>
                <a:ext cx="6976889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CODE SMELLS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6708571" y="4343658"/>
              <a:ext cx="2783380" cy="230832"/>
            </a:xfrm>
            <a:prstGeom prst="rect">
              <a:avLst/>
            </a:prstGeom>
            <a:solidFill>
              <a:srgbClr val="9E0000"/>
            </a:solidFill>
            <a:ln>
              <a:solidFill>
                <a:srgbClr val="A8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pt-B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UM SUBPROGRAMA RESOLVERIA O PROBLEMA.</a:t>
              </a: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3566015" y="5571944"/>
              <a:ext cx="5439215" cy="4924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100" b="1" dirty="0" smtClean="0">
                  <a:solidFill>
                    <a:srgbClr val="313D4D"/>
                  </a:solidFill>
                  <a:cs typeface="Calibri"/>
                </a:rPr>
                <a:t>❷  CÓDIGO DUPLICADO:</a:t>
              </a:r>
              <a:endParaRPr lang="pt-BR" sz="1100" dirty="0">
                <a:solidFill>
                  <a:srgbClr val="313D4D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00" i="1" dirty="0" smtClean="0">
                  <a:latin typeface="Courier New" pitchFamily="49" charset="0"/>
                  <a:cs typeface="Courier New" pitchFamily="49" charset="0"/>
                </a:rPr>
                <a:t>           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Um programa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quase </a:t>
              </a:r>
              <a:r>
                <a:rPr lang="pt-BR" sz="1000" b="1" i="1" dirty="0" smtClean="0">
                  <a:latin typeface="Courier New" pitchFamily="49" charset="0"/>
                  <a:cs typeface="Courier New" pitchFamily="49" charset="0"/>
                </a:rPr>
                <a:t>que Idêntico </a:t>
              </a:r>
              <a:r>
                <a:rPr lang="pt-BR" sz="1000" b="1" i="1" dirty="0">
                  <a:latin typeface="Courier New" pitchFamily="49" charset="0"/>
                  <a:cs typeface="Courier New" pitchFamily="49" charset="0"/>
                </a:rPr>
                <a:t>a outro.</a:t>
              </a: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5082336" y="6472067"/>
            <a:ext cx="347080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rgbClr val="9E0000"/>
                </a:solidFill>
              </a:rPr>
              <a:t>CODE SMELLS NÃO SÃO BUGS!</a:t>
            </a:r>
            <a:endParaRPr lang="pt-BR" sz="2000" i="1" dirty="0">
              <a:solidFill>
                <a:srgbClr val="9E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09512" y="2199304"/>
            <a:ext cx="924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Mostram fraquezas do código que podem retardar o desenvolvimento o aumentar o </a:t>
            </a:r>
            <a:r>
              <a:rPr lang="pt-BR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 DE BUGS OU FALHAS</a:t>
            </a:r>
            <a:r>
              <a:rPr lang="pt-BR" dirty="0">
                <a:solidFill>
                  <a:srgbClr val="44546A"/>
                </a:solidFill>
              </a:rPr>
              <a:t> no futuro.</a:t>
            </a:r>
          </a:p>
        </p:txBody>
      </p:sp>
    </p:spTree>
    <p:extLst>
      <p:ext uri="{BB962C8B-B14F-4D97-AF65-F5344CB8AC3E}">
        <p14:creationId xmlns:p14="http://schemas.microsoft.com/office/powerpoint/2010/main" val="7651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VALIDAÇÃO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CODE SMELLS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REFATORAÇÃO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14727" y="1611788"/>
            <a:ext cx="924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É o </a:t>
            </a:r>
            <a:r>
              <a:rPr lang="pt-BR" dirty="0">
                <a:solidFill>
                  <a:srgbClr val="44546A"/>
                </a:solidFill>
              </a:rPr>
              <a:t>processo de alterar um software de uma maneira que </a:t>
            </a:r>
            <a:r>
              <a:rPr lang="pt-BR" dirty="0" smtClean="0">
                <a:solidFill>
                  <a:srgbClr val="44546A"/>
                </a:solidFill>
              </a:rPr>
              <a:t>o seu comportamento não seja afetado </a:t>
            </a:r>
            <a:r>
              <a:rPr lang="pt-BR" dirty="0">
                <a:solidFill>
                  <a:srgbClr val="44546A"/>
                </a:solidFill>
              </a:rPr>
              <a:t>e ainda </a:t>
            </a:r>
            <a:r>
              <a:rPr lang="pt-BR" dirty="0" smtClean="0">
                <a:solidFill>
                  <a:srgbClr val="44546A"/>
                </a:solidFill>
              </a:rPr>
              <a:t>haja melhoria da </a:t>
            </a:r>
            <a:r>
              <a:rPr lang="pt-BR" dirty="0">
                <a:solidFill>
                  <a:srgbClr val="44546A"/>
                </a:solidFill>
              </a:rPr>
              <a:t>sua estrutura interna.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616522" y="5138584"/>
            <a:ext cx="904292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A80000"/>
                </a:solidFill>
              </a:rPr>
              <a:t>“Para </a:t>
            </a:r>
            <a:r>
              <a:rPr lang="pt-BR" sz="2000" i="1" dirty="0">
                <a:solidFill>
                  <a:srgbClr val="A80000"/>
                </a:solidFill>
              </a:rPr>
              <a:t>cada mudança que você tiver que realizar em um sistema, primeiro </a:t>
            </a:r>
            <a:r>
              <a:rPr lang="pt-BR" sz="2000" i="1" dirty="0" smtClean="0">
                <a:solidFill>
                  <a:srgbClr val="A80000"/>
                </a:solidFill>
              </a:rPr>
              <a:t>faça com que essa </a:t>
            </a:r>
            <a:r>
              <a:rPr lang="pt-BR" sz="2000" i="1" dirty="0">
                <a:solidFill>
                  <a:srgbClr val="A80000"/>
                </a:solidFill>
              </a:rPr>
              <a:t>mudança </a:t>
            </a:r>
            <a:r>
              <a:rPr lang="pt-BR" sz="2000" i="1" dirty="0" smtClean="0">
                <a:solidFill>
                  <a:srgbClr val="A80000"/>
                </a:solidFill>
              </a:rPr>
              <a:t>se </a:t>
            </a:r>
            <a:r>
              <a:rPr lang="pt-BR" sz="2000" i="1" dirty="0">
                <a:solidFill>
                  <a:srgbClr val="A80000"/>
                </a:solidFill>
              </a:rPr>
              <a:t>torne </a:t>
            </a:r>
            <a:r>
              <a:rPr lang="pt-BR" sz="2000" i="1" dirty="0" smtClean="0">
                <a:solidFill>
                  <a:srgbClr val="A80000"/>
                </a:solidFill>
              </a:rPr>
              <a:t>fácil.”</a:t>
            </a:r>
            <a:endParaRPr lang="pt-BR" sz="2000" i="1" dirty="0">
              <a:solidFill>
                <a:srgbClr val="A8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20939" y="3231748"/>
            <a:ext cx="9309146" cy="170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AJUDAR</a:t>
            </a:r>
            <a:r>
              <a:rPr lang="pt-BR" sz="1700" dirty="0" smtClean="0">
                <a:solidFill>
                  <a:srgbClr val="44546A"/>
                </a:solidFill>
              </a:rPr>
              <a:t> a encontrar erros;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LIMPAR</a:t>
            </a:r>
            <a:r>
              <a:rPr lang="pt-BR" sz="1700" dirty="0" smtClean="0">
                <a:solidFill>
                  <a:srgbClr val="44546A"/>
                </a:solidFill>
              </a:rPr>
              <a:t>  eficientemente e de forma controlada o </a:t>
            </a:r>
            <a:r>
              <a:rPr lang="pt-BR" sz="1700" dirty="0">
                <a:solidFill>
                  <a:srgbClr val="44546A"/>
                </a:solidFill>
              </a:rPr>
              <a:t>código</a:t>
            </a:r>
            <a:r>
              <a:rPr lang="pt-BR" sz="1700" dirty="0" smtClean="0">
                <a:solidFill>
                  <a:srgbClr val="44546A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AUMENTAR</a:t>
            </a:r>
            <a:r>
              <a:rPr lang="pt-BR" sz="1700" dirty="0" smtClean="0">
                <a:solidFill>
                  <a:srgbClr val="44546A"/>
                </a:solidFill>
              </a:rPr>
              <a:t> </a:t>
            </a:r>
            <a:r>
              <a:rPr lang="pt-BR" sz="1700" dirty="0">
                <a:solidFill>
                  <a:srgbClr val="44546A"/>
                </a:solidFill>
              </a:rPr>
              <a:t>o entendimento do código, </a:t>
            </a:r>
            <a:r>
              <a:rPr lang="pt-BR" sz="1700" dirty="0" smtClean="0">
                <a:solidFill>
                  <a:srgbClr val="44546A"/>
                </a:solidFill>
              </a:rPr>
              <a:t>ajudando na </a:t>
            </a:r>
            <a:r>
              <a:rPr lang="pt-BR" sz="1700" dirty="0">
                <a:solidFill>
                  <a:srgbClr val="44546A"/>
                </a:solidFill>
              </a:rPr>
              <a:t>elucidação algumas questões do projeto;</a:t>
            </a:r>
            <a:endParaRPr lang="pt-BR" sz="1700" dirty="0" smtClean="0">
              <a:solidFill>
                <a:srgbClr val="44546A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REDUZIR  </a:t>
            </a:r>
            <a:r>
              <a:rPr lang="pt-BR" sz="1700" dirty="0" smtClean="0">
                <a:solidFill>
                  <a:srgbClr val="44546A"/>
                </a:solidFill>
              </a:rPr>
              <a:t>a propagação de código duplicado;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AUMENTAR</a:t>
            </a:r>
            <a:r>
              <a:rPr lang="pt-BR" sz="1700" dirty="0" smtClean="0">
                <a:solidFill>
                  <a:srgbClr val="44546A"/>
                </a:solidFill>
              </a:rPr>
              <a:t> a qualidade do código.</a:t>
            </a:r>
            <a:endParaRPr lang="pt-BR" sz="1700" dirty="0">
              <a:solidFill>
                <a:srgbClr val="44546A"/>
              </a:solidFill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5034"/>
            <a:ext cx="3448064" cy="112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CaixaDeTexto 38"/>
          <p:cNvSpPr txBox="1"/>
          <p:nvPr/>
        </p:nvSpPr>
        <p:spPr>
          <a:xfrm>
            <a:off x="9358378" y="513980"/>
            <a:ext cx="2765422" cy="4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000" b="1" dirty="0" smtClean="0">
                <a:solidFill>
                  <a:schemeClr val="bg1"/>
                </a:solidFill>
              </a:rPr>
              <a:t>❶   </a:t>
            </a:r>
            <a:r>
              <a:rPr lang="pt-BR" sz="1000" dirty="0" smtClean="0">
                <a:solidFill>
                  <a:schemeClr val="bg1"/>
                </a:solidFill>
              </a:rPr>
              <a:t>Mudanças nunca mudam a funcionalidade</a:t>
            </a:r>
          </a:p>
          <a:p>
            <a:pPr>
              <a:spcAft>
                <a:spcPts val="400"/>
              </a:spcAft>
            </a:pPr>
            <a:r>
              <a:rPr lang="pt-BR" sz="1000" b="1" dirty="0" smtClean="0">
                <a:solidFill>
                  <a:schemeClr val="bg1"/>
                </a:solidFill>
                <a:latin typeface="Calibri"/>
                <a:cs typeface="Calibri"/>
              </a:rPr>
              <a:t>❷</a:t>
            </a:r>
            <a:r>
              <a:rPr lang="pt-BR" sz="1000" dirty="0" smtClean="0">
                <a:solidFill>
                  <a:schemeClr val="bg1"/>
                </a:solidFill>
                <a:latin typeface="Calibri"/>
                <a:cs typeface="Calibri"/>
              </a:rPr>
              <a:t>   Mudanças nunca mudam o comportamento</a:t>
            </a:r>
            <a:endParaRPr lang="pt-BR" sz="1100" b="1" dirty="0" smtClean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9397858" y="233688"/>
            <a:ext cx="2640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RESTRIÇÕES DA REFATORAÇÃO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7919" y="2862416"/>
            <a:ext cx="901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4546A"/>
                </a:solidFill>
              </a:rPr>
              <a:t>Refatorar código é uma técnica que </a:t>
            </a:r>
            <a:r>
              <a:rPr lang="pt-BR" dirty="0" smtClean="0">
                <a:solidFill>
                  <a:srgbClr val="44546A"/>
                </a:solidFill>
              </a:rPr>
              <a:t>pode, </a:t>
            </a:r>
            <a:r>
              <a:rPr lang="pt-BR" dirty="0">
                <a:solidFill>
                  <a:srgbClr val="44546A"/>
                </a:solidFill>
              </a:rPr>
              <a:t>e </a:t>
            </a:r>
            <a:r>
              <a:rPr lang="pt-BR" dirty="0" smtClean="0">
                <a:solidFill>
                  <a:srgbClr val="44546A"/>
                </a:solidFill>
              </a:rPr>
              <a:t>deve </a:t>
            </a:r>
            <a:r>
              <a:rPr lang="pt-BR" dirty="0">
                <a:solidFill>
                  <a:srgbClr val="44546A"/>
                </a:solidFill>
              </a:rPr>
              <a:t>ser utilizada por diversas razões: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414727" y="2190760"/>
            <a:ext cx="9244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É uma técnica disciplinada de limpar e organizar o código, e por consequência minimizar a chance de introduzir novos erros.</a:t>
            </a:r>
          </a:p>
        </p:txBody>
      </p:sp>
    </p:spTree>
    <p:extLst>
      <p:ext uri="{BB962C8B-B14F-4D97-AF65-F5344CB8AC3E}">
        <p14:creationId xmlns:p14="http://schemas.microsoft.com/office/powerpoint/2010/main" val="7022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2" grpId="0"/>
      <p:bldP spid="4" grpId="0"/>
      <p:bldP spid="39" grpId="0"/>
      <p:bldP spid="39" grpId="1"/>
      <p:bldP spid="40" grpId="0"/>
      <p:bldP spid="40" grpId="1"/>
      <p:bldP spid="40" grpId="2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55064"/>
            <a:ext cx="19532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VALIDAÇÃO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CODE SMELLS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REFATORAÇÃO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DÍVIDA TÉCNICA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404699" y="2588045"/>
            <a:ext cx="933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Definido por Ward Cunningham. e descreve a dívida que a equipe de desenvolvimento assume quando escolhe um design ou abordagem fácil de implementar no curto prazo mas com grande impacto negativo no longo prazo.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12600" y="3534455"/>
            <a:ext cx="930914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rgbClr val="44546A"/>
                </a:solidFill>
              </a:rPr>
              <a:t>Motivos que provocam as dívidas técnicas são: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77825" y="1664715"/>
            <a:ext cx="9342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É um </a:t>
            </a:r>
            <a:r>
              <a:rPr lang="pt-BR" dirty="0">
                <a:solidFill>
                  <a:srgbClr val="44546A"/>
                </a:solidFill>
              </a:rPr>
              <a:t>conceito no desenvolvimento de software utilizado para representar o custo implícito de uma implementação ou solução pensada somente no agora, elaborada para suprir demandas atuais, em vez fazer uso de uma abordagem de melhor qualidade.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71951" y="3979842"/>
            <a:ext cx="9249795" cy="1369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dirty="0" smtClean="0">
                <a:solidFill>
                  <a:srgbClr val="44546A"/>
                </a:solidFill>
              </a:rPr>
              <a:t>Falta </a:t>
            </a:r>
            <a:r>
              <a:rPr lang="pt-BR" sz="1700" dirty="0">
                <a:solidFill>
                  <a:srgbClr val="44546A"/>
                </a:solidFill>
              </a:rPr>
              <a:t>de conhecimento técnico;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dirty="0">
                <a:solidFill>
                  <a:srgbClr val="44546A"/>
                </a:solidFill>
              </a:rPr>
              <a:t>Escolha de tecnologia inadequada;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dirty="0">
                <a:solidFill>
                  <a:srgbClr val="44546A"/>
                </a:solidFill>
              </a:rPr>
              <a:t>Passar do tempo;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dirty="0">
                <a:solidFill>
                  <a:srgbClr val="44546A"/>
                </a:solidFill>
              </a:rPr>
              <a:t>Falta de uma metodologia de desenvolvimento iterativa (sem feedback e teste do cliente).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-43668"/>
            <a:ext cx="2552044" cy="168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ixaDeTexto 39"/>
          <p:cNvSpPr txBox="1"/>
          <p:nvPr/>
        </p:nvSpPr>
        <p:spPr>
          <a:xfrm>
            <a:off x="10077232" y="301046"/>
            <a:ext cx="1990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TIPOS DE DÍVIDA TÉCNICA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0113694" y="602534"/>
            <a:ext cx="1848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 smtClean="0">
                <a:solidFill>
                  <a:schemeClr val="bg1"/>
                </a:solidFill>
              </a:rPr>
              <a:t>Imprudente </a:t>
            </a:r>
            <a:r>
              <a:rPr lang="pt-BR" sz="1000" dirty="0">
                <a:solidFill>
                  <a:schemeClr val="bg1"/>
                </a:solidFill>
              </a:rPr>
              <a:t>intencional</a:t>
            </a:r>
            <a:r>
              <a:rPr lang="pt-BR" sz="1000" dirty="0" smtClean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>
                <a:solidFill>
                  <a:schemeClr val="bg1"/>
                </a:solidFill>
              </a:rPr>
              <a:t>Imprudente não intencional</a:t>
            </a:r>
            <a:r>
              <a:rPr lang="pt-BR" sz="1000" dirty="0" smtClean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>
                <a:solidFill>
                  <a:schemeClr val="bg1"/>
                </a:solidFill>
              </a:rPr>
              <a:t>Consciente intencional</a:t>
            </a:r>
            <a:r>
              <a:rPr lang="pt-BR" sz="1000" dirty="0" smtClean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000" dirty="0">
                <a:solidFill>
                  <a:schemeClr val="bg1"/>
                </a:solidFill>
              </a:rPr>
              <a:t>Consciente não intencional</a:t>
            </a:r>
            <a:r>
              <a:rPr lang="pt-BR" sz="1000" b="1" dirty="0">
                <a:solidFill>
                  <a:schemeClr val="bg1"/>
                </a:solidFill>
              </a:rPr>
              <a:t>:</a:t>
            </a:r>
            <a:endParaRPr lang="pt-BR" sz="1000" b="1" dirty="0" smtClean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6" grpId="0"/>
      <p:bldP spid="7" grpId="0"/>
      <p:bldP spid="40" grpId="0"/>
      <p:bldP spid="40" grpId="1"/>
      <p:bldP spid="40" grpId="2"/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2"/>
            <a:ext cx="12192000" cy="82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1C0C0"/>
              </a:clrFrom>
              <a:clrTo>
                <a:srgbClr val="C1C0C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89" y="1066638"/>
            <a:ext cx="1506433" cy="23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5010757" y="3497073"/>
            <a:ext cx="2423603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JORNADA TÉCNICA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06" y="276079"/>
            <a:ext cx="1810003" cy="4286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07771" y="5595257"/>
            <a:ext cx="619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b="1" dirty="0" smtClean="0">
                <a:solidFill>
                  <a:srgbClr val="9E0000"/>
                </a:solidFill>
              </a:rPr>
              <a:t>Tutor: Ricardo </a:t>
            </a:r>
            <a:r>
              <a:rPr lang="pt-BR" b="1" dirty="0">
                <a:solidFill>
                  <a:srgbClr val="9E0000"/>
                </a:solidFill>
              </a:rPr>
              <a:t>Luiz </a:t>
            </a:r>
            <a:r>
              <a:rPr lang="pt-BR" b="1">
                <a:solidFill>
                  <a:srgbClr val="9E0000"/>
                </a:solidFill>
              </a:rPr>
              <a:t>Ribeiro </a:t>
            </a:r>
            <a:r>
              <a:rPr lang="pt-BR" b="1" smtClean="0">
                <a:solidFill>
                  <a:srgbClr val="9E0000"/>
                </a:solidFill>
              </a:rPr>
              <a:t>Maia - 055275</a:t>
            </a:r>
            <a:endParaRPr lang="pt-BR" b="1" dirty="0">
              <a:solidFill>
                <a:srgbClr val="9E0000"/>
              </a:solidFill>
            </a:endParaRPr>
          </a:p>
          <a:p>
            <a:pPr lvl="0" algn="just">
              <a:defRPr/>
            </a:pPr>
            <a:r>
              <a:rPr lang="pt-BR" b="1" dirty="0" smtClean="0">
                <a:solidFill>
                  <a:srgbClr val="9E0000"/>
                </a:solidFill>
              </a:rPr>
              <a:t>ricardo.maia@prodemge.gov.br</a:t>
            </a:r>
            <a:endParaRPr lang="pt-BR" dirty="0">
              <a:solidFill>
                <a:srgbClr val="9E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10757" y="3985143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</p:spTree>
    <p:extLst>
      <p:ext uri="{BB962C8B-B14F-4D97-AF65-F5344CB8AC3E}">
        <p14:creationId xmlns:p14="http://schemas.microsoft.com/office/powerpoint/2010/main" val="25182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1740" y="5411003"/>
                <a:ext cx="980470" cy="98047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6" y="9088"/>
            <a:ext cx="12238966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VALIDAÇÃO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CODE SMELLS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REFATORAÇÃO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DÍVIDA TÉCNICA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STRANGLER FIG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74244" y="3744194"/>
            <a:ext cx="243113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rgbClr val="44546A"/>
                </a:solidFill>
              </a:rPr>
              <a:t>Motivos </a:t>
            </a:r>
            <a:r>
              <a:rPr lang="pt-BR" b="1" dirty="0" smtClean="0">
                <a:solidFill>
                  <a:srgbClr val="44546A"/>
                </a:solidFill>
              </a:rPr>
              <a:t>para aplicá-lo: </a:t>
            </a:r>
            <a:endParaRPr lang="pt-BR" b="1" dirty="0">
              <a:solidFill>
                <a:srgbClr val="44546A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77825" y="1626615"/>
            <a:ext cx="9342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Termo criado por Martin Fowler ao longo da sua carreira lidou com esse problema e apresentou como solução o padrão “Strangler Fig Application” ou, em livre tradução, </a:t>
            </a:r>
            <a:r>
              <a:rPr lang="pt-BR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“ESTRANGULAMENTO DE APLICAÇÕES LEGADAS”</a:t>
            </a:r>
            <a:r>
              <a:rPr lang="pt-BR" dirty="0" smtClean="0">
                <a:solidFill>
                  <a:srgbClr val="44546A"/>
                </a:solidFill>
              </a:rPr>
              <a:t>.  </a:t>
            </a:r>
            <a:endParaRPr lang="pt-BR" dirty="0">
              <a:solidFill>
                <a:srgbClr val="44546A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69586" y="4193078"/>
            <a:ext cx="9249795" cy="170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ESPALHAR</a:t>
            </a:r>
            <a:r>
              <a:rPr lang="pt-BR" sz="1700" dirty="0" smtClean="0">
                <a:solidFill>
                  <a:srgbClr val="44546A"/>
                </a:solidFill>
              </a:rPr>
              <a:t> </a:t>
            </a:r>
            <a:r>
              <a:rPr lang="pt-BR" sz="1700" dirty="0">
                <a:solidFill>
                  <a:srgbClr val="44546A"/>
                </a:solidFill>
              </a:rPr>
              <a:t>seu desenvolvimento na base de código por um longo período de tempo se você tiver várias prioridades.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REDUZIR</a:t>
            </a:r>
            <a:r>
              <a:rPr lang="pt-BR" sz="1700" dirty="0" smtClean="0">
                <a:solidFill>
                  <a:srgbClr val="44546A"/>
                </a:solidFill>
              </a:rPr>
              <a:t> o </a:t>
            </a:r>
            <a:r>
              <a:rPr lang="pt-BR" sz="1700" dirty="0">
                <a:solidFill>
                  <a:srgbClr val="44546A"/>
                </a:solidFill>
              </a:rPr>
              <a:t>risco quando você precisa atualizar as </a:t>
            </a:r>
            <a:r>
              <a:rPr lang="pt-BR" sz="1700" dirty="0" smtClean="0">
                <a:solidFill>
                  <a:srgbClr val="44546A"/>
                </a:solidFill>
              </a:rPr>
              <a:t>coisas;</a:t>
            </a:r>
            <a:endParaRPr lang="pt-BR" sz="1700" dirty="0">
              <a:solidFill>
                <a:srgbClr val="44546A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PERMITIR</a:t>
            </a:r>
            <a:r>
              <a:rPr lang="pt-BR" sz="1700" dirty="0" smtClean="0">
                <a:solidFill>
                  <a:srgbClr val="44546A"/>
                </a:solidFill>
              </a:rPr>
              <a:t> a realização de </a:t>
            </a:r>
            <a:r>
              <a:rPr lang="pt-BR" sz="1700" dirty="0">
                <a:solidFill>
                  <a:srgbClr val="44546A"/>
                </a:solidFill>
              </a:rPr>
              <a:t>alterações em pequenas peças </a:t>
            </a:r>
            <a:r>
              <a:rPr lang="pt-BR" sz="1700" dirty="0" smtClean="0">
                <a:solidFill>
                  <a:srgbClr val="44546A"/>
                </a:solidFill>
              </a:rPr>
              <a:t>modulares;</a:t>
            </a:r>
            <a:endParaRPr lang="pt-BR" sz="1700" dirty="0">
              <a:solidFill>
                <a:srgbClr val="44546A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700" b="1" dirty="0" smtClean="0">
                <a:solidFill>
                  <a:srgbClr val="44546A"/>
                </a:solidFill>
              </a:rPr>
              <a:t>FACILITAR</a:t>
            </a:r>
            <a:r>
              <a:rPr lang="pt-BR" sz="1700" dirty="0" smtClean="0">
                <a:solidFill>
                  <a:srgbClr val="44546A"/>
                </a:solidFill>
              </a:rPr>
              <a:t> reversões, caso estas sejam necessárias</a:t>
            </a:r>
            <a:r>
              <a:rPr lang="pt-BR" dirty="0" smtClean="0">
                <a:solidFill>
                  <a:srgbClr val="44546A"/>
                </a:solidFill>
              </a:rPr>
              <a:t>.</a:t>
            </a:r>
            <a:endParaRPr lang="pt-BR" dirty="0">
              <a:solidFill>
                <a:srgbClr val="44546A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377824" y="2501447"/>
            <a:ext cx="9342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Consiste em reescrever </a:t>
            </a:r>
            <a:r>
              <a:rPr lang="pt-BR" dirty="0">
                <a:solidFill>
                  <a:srgbClr val="44546A"/>
                </a:solidFill>
              </a:rPr>
              <a:t>incrementalmente pequenas partes de sua base de código, até que depois de alguns meses/anos, você tenha estrangulado toda a sua base de código antiga e possa ser totalmente removida</a:t>
            </a:r>
            <a:r>
              <a:rPr lang="pt-BR" dirty="0" smtClean="0">
                <a:solidFill>
                  <a:srgbClr val="44546A"/>
                </a:solidFill>
              </a:rPr>
              <a:t>. </a:t>
            </a:r>
            <a:r>
              <a:rPr lang="pt-BR" dirty="0">
                <a:solidFill>
                  <a:srgbClr val="44546A"/>
                </a:solidFill>
              </a:rPr>
              <a:t>Este padrão comumente é implementado utilizando outro design pattern, como </a:t>
            </a:r>
            <a:r>
              <a:rPr lang="pt-BR" b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FACADE</a:t>
            </a:r>
            <a:r>
              <a:rPr lang="pt-BR" dirty="0" smtClean="0">
                <a:solidFill>
                  <a:srgbClr val="44546A"/>
                </a:solidFill>
              </a:rPr>
              <a:t>.</a:t>
            </a:r>
            <a:endParaRPr lang="pt-BR" dirty="0">
              <a:solidFill>
                <a:srgbClr val="44546A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69" name="Grupo 68"/>
          <p:cNvGrpSpPr/>
          <p:nvPr/>
        </p:nvGrpSpPr>
        <p:grpSpPr>
          <a:xfrm>
            <a:off x="-107945" y="14177"/>
            <a:ext cx="6357933" cy="7024331"/>
            <a:chOff x="44993" y="278702"/>
            <a:chExt cx="6357933" cy="6881049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3" y="278702"/>
              <a:ext cx="6357933" cy="68810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CaixaDeTexto 70"/>
            <p:cNvSpPr txBox="1"/>
            <p:nvPr/>
          </p:nvSpPr>
          <p:spPr>
            <a:xfrm>
              <a:off x="923544" y="467028"/>
              <a:ext cx="4946903" cy="261610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EXEMPLO – CÓDIGO: NSISTXYZ  - NÃO COMPILADO </a:t>
              </a:r>
              <a:endParaRPr lang="pt-BR" sz="1100" b="1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923543" y="745174"/>
              <a:ext cx="4946903" cy="610534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0010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0020 ** SISTEMA   : SIST - SISTEMA EXEMPLO JORNADA TECNICA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0030 ** PROGRAMA  : NSISTXYZ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0040 ** ANALISTA  : RICARDO LUIZ RIBEIRO MAIA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0050 ** OBJETIVO  : RECUPERAR O CODIGO DO ORGAO E EM SEGUIDA FAZER A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0060 **           : INCLUSAO DE UM NOVO USUARIO SE ESTE NAO EXISTIR.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0070 ** VERSAO    : 1.00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0080 ** TABELAS   : SIST-TBJORNADA_TECNICA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0090 ** APLICACAO :     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0100 ** NOME JOB  : PROGRAMA ON-LINE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0110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0120 ** ALTERACOES:     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0130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0140 DEFINE DATA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0150 </a:t>
              </a:r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LOCAL      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0160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0170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01 SIST-HISTORICO                    (A128)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0180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01 REDEFINE SIST-HISTORICO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0190   02 #USUARIO                        (A08)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0200   02 #QTD-VALORES                    (N02)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0210   02 #TAB-VALORES                    (12)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0220     03 #VALOR                        (N07,2)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0230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0240 01 #SITUACAO                         (N02)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0250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0260 LOCAL USING AGP60ERR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0270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0280 LOCAL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0290 01 A</a:t>
              </a:r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SISTABC    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0300   02 PARAMETRO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0310     03 #MATRICULA                    (A08)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0320   02 DADOS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0330     03 #NOME                         (A70)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0340     03 #ORGAO                        (I04)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0350   02 RETORNO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0360     03 #COD-ERRO                     (N03)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0370     03 #MSG-ERRO                     (A77)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0380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0390 01 NDBERR-PARAMETROS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0400   02 NDBERR-SQLCODE                  (I04)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0410   02 NDBERR-SQLSTATE                 (A05)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0420   02 NDBERR-SQLCA                    (A136)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0430   02 NDBERR-DBTYPE                   (B01)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0440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0450 01 </a:t>
              </a:r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LSISTXYZ    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0460   02 #I                              (N02)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0470   02 #SOMA                           (N09,2)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0480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0490 END-DEFINE     </a:t>
              </a:r>
              <a:endParaRPr lang="pt-BR" sz="700" i="1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0500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0510 ON ERROR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0520   MOVE *PROGRAM TO #PARM-SQLERR.#PROG-CHAMADOR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0530   CALLNAT 'NGP60ERR' #PARM-SQLERR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0540 END-ERROR      </a:t>
              </a:r>
              <a:endParaRPr lang="pt-BR" sz="700" i="1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0550 *                          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pic>
        <p:nvPicPr>
          <p:cNvPr id="36" name="Imagem 35" descr="D:\Users\p055275\Downloads\Exemplo-removebg-preview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5834067" y="71506"/>
            <a:ext cx="6357933" cy="6967002"/>
            <a:chOff x="6025169" y="10843"/>
            <a:chExt cx="6357933" cy="6967002"/>
          </a:xfrm>
        </p:grpSpPr>
        <p:grpSp>
          <p:nvGrpSpPr>
            <p:cNvPr id="56" name="Grupo 55"/>
            <p:cNvGrpSpPr/>
            <p:nvPr/>
          </p:nvGrpSpPr>
          <p:grpSpPr>
            <a:xfrm>
              <a:off x="6025169" y="10843"/>
              <a:ext cx="6357933" cy="6967002"/>
              <a:chOff x="44993" y="209125"/>
              <a:chExt cx="6357933" cy="6885861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3" y="209125"/>
                <a:ext cx="6357933" cy="68858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CaixaDeTexto 57"/>
              <p:cNvSpPr txBox="1"/>
              <p:nvPr/>
            </p:nvSpPr>
            <p:spPr>
              <a:xfrm>
                <a:off x="838339" y="425000"/>
                <a:ext cx="5564587" cy="660096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0560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IF #SITUACAO EQ 01 THRU 09 BUT NOT 08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0570   WRITE 'SITUACAO INVALIDA'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0580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0590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0600 MOVE *USER TO 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MATRICULA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0610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0620 CALLNAT 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'NSISTABC' ASISTXYZ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/* OBTER CODIGO DO ORGAO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0630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0640 IF 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COD-ERRO NE 0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0650   WRITE 'CODIGO ERRO....:' 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COD-ERRO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0660   WRITE 'MENSAGEM.......:' 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MSG-ERRO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0670   ESCAPE ROUTINE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0680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0690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0700 CALLNAT 'NDBNOERR'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0710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0720 INSERT INTO 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SIST.JORNADA_TECNICA                                         </a:t>
                </a:r>
                <a:endParaRPr lang="pt-BR" sz="700" i="1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0730   (DDUSERID            , DDORGAO         , DDTIMESTAMP)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0740   VALUES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0750   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MATRICULA , A</a:t>
                </a:r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SISTABC.#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ORGAO , CURRENT-TIME)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0760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0770 CALLNAT 'NDBERR' NDBERR-SQLCODE NDBERR-SQLSTATE NDBERR-DBTYPE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0780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0790 IF NDBERR-DBTYPE NE 2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0800   MOVE 3700 TO *ERROR-NR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0810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0820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0830 DECIDE FOR FIRST CONDITION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0840   WHEN NDBERR-SQLCODE EQ 0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0850     END TRANSACTION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0860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0870   WHEN NDBERR-SQLCODE =  -803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0880     WRITE 'MENSAGEM.......: REGISTRO DUPLICADO'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0890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0900   WHEN NONE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0910     MOVE 3700 TO *ERROR-NR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0920 END-DECIDE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0930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0940 FOR #I= 01 TO #QTD-VALORES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0950   COMPUTE #SOMA = #SOMA + SIST-HISTORICO.#VALOR(#I)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0810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0820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0830 DECIDE FOR FIRST CONDITION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0840   WHEN NDBERR-SQLCODE EQ 0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0850     END TRANSACTION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0860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0870   WHEN NDBERR-SQLCODE =  -803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0880     WRITE 'MENSAGEM.......: REGISTRO DUPLICADO'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0890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0900   WHEN NONE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0910     MOVE 3700 TO *ERROR-NR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0920 END-DECIDE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0930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0940 FOR #I= 01 TO #QTD-VALORES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0950   COMPUTE #SOMA = #SOMA + SIST-HISTORICO.#VALOR(#I)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0960 END-FOR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0970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0980 WRITE 'A SOMA TOTAL DOS VALORES É' #SOMA (EM=ZZZ.ZZZ.ZZ9,99)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0990 *                                  </a:t>
                </a:r>
                <a:r>
                  <a:rPr lang="pt-BR" sz="750" i="1" dirty="0">
                    <a:latin typeface="Courier New" pitchFamily="49" charset="0"/>
                    <a:cs typeface="Courier New" pitchFamily="49" charset="0"/>
                  </a:rPr>
                  <a:t>                                     </a:t>
                </a:r>
              </a:p>
              <a:p>
                <a:r>
                  <a:rPr lang="pt-BR" sz="750" i="1" dirty="0">
                    <a:latin typeface="Courier New" pitchFamily="49" charset="0"/>
                    <a:cs typeface="Courier New" pitchFamily="49" charset="0"/>
                  </a:rPr>
                  <a:t>1000 END                                                                     </a:t>
                </a:r>
              </a:p>
            </p:txBody>
          </p:sp>
        </p:grpSp>
        <p:pic>
          <p:nvPicPr>
            <p:cNvPr id="27" name="Imagem 26" descr="D:\Users\p055275\AppData\Local\Microsoft\Windows\Temporary Internet Files\Content.Word\Programador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2158" y="5863975"/>
              <a:ext cx="1106893" cy="76375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66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PRINCÍPIOS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DEFEITO/FALHA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PARTES MÓVEIS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MANUTENÇÃO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LIMPEZA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CRUD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COESÃO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ACOPLAMENTO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VALIDAÇÃO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CODE SMELLS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REFATORAÇÃO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DÍVIDA TÉCNICA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STRANGLER FIG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SOLID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205208" y="538847"/>
            <a:ext cx="1718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bg1"/>
                </a:solidFill>
                <a:latin typeface="GeoSlab703 MdCn BT" pitchFamily="18" charset="0"/>
              </a:rPr>
              <a:t>TIPOS ACOPLAMENTO</a:t>
            </a:r>
            <a:endParaRPr lang="pt-BR" sz="13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77825" y="1664715"/>
            <a:ext cx="9342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44546A"/>
                </a:solidFill>
              </a:rPr>
              <a:t>São cinco </a:t>
            </a:r>
            <a:r>
              <a:rPr lang="pt-BR" dirty="0">
                <a:solidFill>
                  <a:srgbClr val="44546A"/>
                </a:solidFill>
              </a:rPr>
              <a:t>princípios da programação orientada a objetos que facilitam no desenvolvimento de softwares, tornando-os fáceis de manter e estender. É um acrônimo criado por Michael Feathers, após observar que cinco princípios da orientação a objetos e design de código — Criados por Robert C. </a:t>
            </a:r>
            <a:r>
              <a:rPr lang="pt-BR" dirty="0" smtClean="0">
                <a:solidFill>
                  <a:srgbClr val="44546A"/>
                </a:solidFill>
              </a:rPr>
              <a:t>Martin </a:t>
            </a:r>
            <a:r>
              <a:rPr lang="pt-BR" dirty="0">
                <a:solidFill>
                  <a:srgbClr val="44546A"/>
                </a:solidFill>
              </a:rPr>
              <a:t>e abordados no artigo </a:t>
            </a:r>
            <a:r>
              <a:rPr lang="pt-BR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Principles of OOD </a:t>
            </a:r>
            <a:r>
              <a:rPr lang="pt-BR" dirty="0">
                <a:solidFill>
                  <a:srgbClr val="44546A"/>
                </a:solidFill>
              </a:rPr>
              <a:t>— poderiam se encaixar nesta palavra.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394312" y="3133851"/>
            <a:ext cx="9342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313D4D"/>
                </a:solidFill>
              </a:rPr>
              <a:t>Esses princípios ajudam o programador a escrever códigos mais limpos, </a:t>
            </a:r>
            <a:r>
              <a:rPr lang="pt-BR" dirty="0" smtClean="0">
                <a:solidFill>
                  <a:srgbClr val="313D4D"/>
                </a:solidFill>
              </a:rPr>
              <a:t>separando responsabilidades</a:t>
            </a:r>
            <a:r>
              <a:rPr lang="pt-BR" dirty="0">
                <a:solidFill>
                  <a:srgbClr val="313D4D"/>
                </a:solidFill>
              </a:rPr>
              <a:t>, diminuindo acoplamentos, facilitando na refatoração e estimulando o reaproveitamento do </a:t>
            </a:r>
            <a:r>
              <a:rPr lang="pt-BR" dirty="0" smtClean="0">
                <a:solidFill>
                  <a:srgbClr val="313D4D"/>
                </a:solidFill>
              </a:rPr>
              <a:t>código.</a:t>
            </a:r>
            <a:endParaRPr lang="pt-BR" dirty="0">
              <a:solidFill>
                <a:srgbClr val="313D4D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02768" y="4177831"/>
            <a:ext cx="9596006" cy="1695336"/>
            <a:chOff x="2502768" y="4177831"/>
            <a:chExt cx="9596006" cy="1695336"/>
          </a:xfrm>
        </p:grpSpPr>
        <p:sp>
          <p:nvSpPr>
            <p:cNvPr id="7" name="Retângulo 6"/>
            <p:cNvSpPr/>
            <p:nvPr/>
          </p:nvSpPr>
          <p:spPr>
            <a:xfrm>
              <a:off x="2522135" y="4177831"/>
              <a:ext cx="9576639" cy="1695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pt-BR" sz="1700" dirty="0" smtClean="0">
                  <a:solidFill>
                    <a:srgbClr val="313D4D"/>
                  </a:solidFill>
                </a:rPr>
                <a:t>     </a:t>
              </a:r>
              <a:r>
                <a:rPr lang="pt-BR" sz="1700" dirty="0" smtClean="0">
                  <a:solidFill>
                    <a:srgbClr val="44546A"/>
                  </a:solidFill>
                </a:rPr>
                <a:t>Single Responsiblity   </a:t>
              </a:r>
              <a:r>
                <a:rPr lang="pt-BR" sz="1700" dirty="0">
                  <a:solidFill>
                    <a:srgbClr val="44546A"/>
                  </a:solidFill>
                </a:rPr>
                <a:t>- </a:t>
              </a:r>
              <a:r>
                <a:rPr lang="pt-BR" sz="1700" dirty="0" smtClean="0">
                  <a:solidFill>
                    <a:srgbClr val="44546A"/>
                  </a:solidFill>
                </a:rPr>
                <a:t>Uma classe deve ter um único motivo para mudar;</a:t>
              </a:r>
              <a:endParaRPr lang="pt-BR" sz="1700" dirty="0">
                <a:solidFill>
                  <a:srgbClr val="44546A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pt-BR" sz="1700" dirty="0" smtClean="0">
                  <a:solidFill>
                    <a:srgbClr val="44546A"/>
                  </a:solidFill>
                </a:rPr>
                <a:t>     Open-Closed  </a:t>
              </a:r>
              <a:r>
                <a:rPr lang="pt-BR" sz="1700" dirty="0">
                  <a:solidFill>
                    <a:srgbClr val="44546A"/>
                  </a:solidFill>
                </a:rPr>
                <a:t>- </a:t>
              </a:r>
              <a:r>
                <a:rPr lang="pt-BR" sz="1700" dirty="0" smtClean="0">
                  <a:solidFill>
                    <a:srgbClr val="44546A"/>
                  </a:solidFill>
                </a:rPr>
                <a:t>Objetos ou entidades devem estar abertos para extensão e fechados para modificação;</a:t>
              </a:r>
              <a:endParaRPr lang="pt-BR" sz="1700" dirty="0">
                <a:solidFill>
                  <a:srgbClr val="44546A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pt-BR" sz="1700" dirty="0" smtClean="0">
                  <a:solidFill>
                    <a:srgbClr val="44546A"/>
                  </a:solidFill>
                </a:rPr>
                <a:t>     Liskov </a:t>
              </a:r>
              <a:r>
                <a:rPr lang="pt-BR" sz="1700" dirty="0">
                  <a:solidFill>
                    <a:srgbClr val="44546A"/>
                  </a:solidFill>
                </a:rPr>
                <a:t>Substitution </a:t>
              </a:r>
              <a:r>
                <a:rPr lang="pt-BR" sz="1700" dirty="0" smtClean="0">
                  <a:solidFill>
                    <a:srgbClr val="44546A"/>
                  </a:solidFill>
                </a:rPr>
                <a:t> </a:t>
              </a:r>
              <a:r>
                <a:rPr lang="pt-BR" sz="1700" dirty="0">
                  <a:solidFill>
                    <a:srgbClr val="44546A"/>
                  </a:solidFill>
                </a:rPr>
                <a:t>- </a:t>
              </a:r>
              <a:r>
                <a:rPr lang="pt-BR" sz="1700" dirty="0" smtClean="0">
                  <a:solidFill>
                    <a:srgbClr val="44546A"/>
                  </a:solidFill>
                </a:rPr>
                <a:t>Uma classe derivada deve ser substituível por uma classe base;</a:t>
              </a:r>
              <a:endParaRPr lang="pt-BR" sz="1700" dirty="0">
                <a:solidFill>
                  <a:srgbClr val="44546A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pt-BR" sz="1700" dirty="0" smtClean="0">
                  <a:solidFill>
                    <a:srgbClr val="44546A"/>
                  </a:solidFill>
                </a:rPr>
                <a:t>     Interface </a:t>
              </a:r>
              <a:r>
                <a:rPr lang="pt-BR" sz="1700" dirty="0">
                  <a:solidFill>
                    <a:srgbClr val="44546A"/>
                  </a:solidFill>
                </a:rPr>
                <a:t>Segregation </a:t>
              </a:r>
              <a:r>
                <a:rPr lang="pt-BR" sz="1700" dirty="0" smtClean="0">
                  <a:solidFill>
                    <a:srgbClr val="44546A"/>
                  </a:solidFill>
                </a:rPr>
                <a:t> </a:t>
              </a:r>
              <a:r>
                <a:rPr lang="pt-BR" sz="1700" dirty="0">
                  <a:solidFill>
                    <a:srgbClr val="44546A"/>
                  </a:solidFill>
                </a:rPr>
                <a:t>- </a:t>
              </a:r>
              <a:r>
                <a:rPr lang="pt-BR" sz="1700" dirty="0" smtClean="0">
                  <a:solidFill>
                    <a:srgbClr val="44546A"/>
                  </a:solidFill>
                </a:rPr>
                <a:t>Uma classe não deve implementar  métodos que não irá utilizar;</a:t>
              </a:r>
              <a:endParaRPr lang="pt-BR" sz="1700" dirty="0">
                <a:solidFill>
                  <a:srgbClr val="44546A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pt-BR" sz="1700" dirty="0" smtClean="0">
                  <a:solidFill>
                    <a:srgbClr val="44546A"/>
                  </a:solidFill>
                </a:rPr>
                <a:t>     Dependency </a:t>
              </a:r>
              <a:r>
                <a:rPr lang="pt-BR" sz="1700" dirty="0">
                  <a:solidFill>
                    <a:srgbClr val="44546A"/>
                  </a:solidFill>
                </a:rPr>
                <a:t>Inversion </a:t>
              </a:r>
              <a:r>
                <a:rPr lang="pt-BR" sz="1700" dirty="0" smtClean="0">
                  <a:solidFill>
                    <a:srgbClr val="44546A"/>
                  </a:solidFill>
                </a:rPr>
                <a:t>– Dependa de abstrações e não implementações.</a:t>
              </a:r>
              <a:endParaRPr lang="pt-BR" sz="1700" dirty="0">
                <a:solidFill>
                  <a:srgbClr val="44546A"/>
                </a:solidFill>
              </a:endParaRP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768" y="4252640"/>
              <a:ext cx="314325" cy="323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868" y="4584682"/>
              <a:ext cx="276225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768" y="4882624"/>
              <a:ext cx="285750" cy="285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80" y="5184664"/>
              <a:ext cx="266700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80" y="5541280"/>
              <a:ext cx="276225" cy="25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-33986"/>
            <a:ext cx="5770285" cy="241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7395604" y="631142"/>
            <a:ext cx="4584069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Global , Parameter, Local, Subprogram,  Subroutine, Function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dirty="0" smtClean="0">
                <a:solidFill>
                  <a:schemeClr val="bg1"/>
                </a:solidFill>
              </a:rPr>
              <a:t>e Class podem ser reaproveitadas  (Reuso);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Simplificação, preocupação com um único ponto;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Se as regras do banco mudarem, a mudança será em um único ponto,;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Geração de Bind em um único objeto;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Redução da Coesão;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100" dirty="0" smtClean="0">
                <a:solidFill>
                  <a:schemeClr val="bg1"/>
                </a:solidFill>
              </a:rPr>
              <a:t>Rapidez e Confiabilidade.</a:t>
            </a:r>
            <a:endParaRPr lang="pt-BR" sz="11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10453" y="393415"/>
            <a:ext cx="4613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GeoSlab703 MdCn BT" pitchFamily="18" charset="0"/>
              </a:rPr>
              <a:t>VANTAGENS</a:t>
            </a:r>
            <a:endParaRPr lang="pt-BR" sz="11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10576629" y="5660342"/>
            <a:ext cx="975724" cy="664447"/>
            <a:chOff x="144464" y="6858000"/>
            <a:chExt cx="1229194" cy="971549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4" y="6884103"/>
              <a:ext cx="1187248" cy="945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44" y="6858000"/>
              <a:ext cx="396214" cy="22158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LeftFacing" fov="5700000">
                <a:rot lat="600000" lon="2400000" rev="21594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26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5" grpId="0"/>
      <p:bldP spid="35" grpId="1"/>
      <p:bldP spid="36" grpId="0"/>
      <p:bldP spid="36" grpId="1"/>
      <p:bldP spid="3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12370" y="21368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343458" y="-70923"/>
            <a:ext cx="5637407" cy="4500048"/>
            <a:chOff x="6343458" y="-356673"/>
            <a:chExt cx="5637407" cy="4500048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458" y="-356673"/>
              <a:ext cx="5637407" cy="4500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upo 62"/>
            <p:cNvGrpSpPr/>
            <p:nvPr/>
          </p:nvGrpSpPr>
          <p:grpSpPr>
            <a:xfrm>
              <a:off x="6450138" y="291545"/>
              <a:ext cx="5424046" cy="3494401"/>
              <a:chOff x="150240" y="118286"/>
              <a:chExt cx="5424046" cy="3494401"/>
            </a:xfrm>
          </p:grpSpPr>
          <p:sp>
            <p:nvSpPr>
              <p:cNvPr id="64" name="Retângulo 63"/>
              <p:cNvSpPr/>
              <p:nvPr/>
            </p:nvSpPr>
            <p:spPr>
              <a:xfrm>
                <a:off x="244224" y="535764"/>
                <a:ext cx="5235579" cy="8617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❶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LSISTXYZ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2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LSISTXYZ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#I                               N        2,0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#SOMA                            N        </a:t>
                </a:r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9,2</a:t>
                </a:r>
                <a:endParaRPr lang="pt-BR" sz="1100" i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215520" y="1370806"/>
                <a:ext cx="516013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❷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LSISTERR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2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NDBERR-PARAMETROS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NDBERR-SQLCODE                   I          4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NDBERR-SQLSTATE                  A          5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NDBERR-SQLCA                     A        136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NDBERR-DBTYPE                    B          1</a:t>
                </a:r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322199" y="2750913"/>
                <a:ext cx="5053456" cy="8617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❸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LSISTJTE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                                     </a:t>
                </a:r>
                <a:endParaRPr lang="pt-BR" sz="1100" i="1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1 LSISTJTE                                     </a:t>
                </a: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   2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#MATRICULA                       A          8</a:t>
                </a: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   2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#ORGAO                           I          4</a:t>
                </a:r>
              </a:p>
            </p:txBody>
          </p:sp>
          <p:sp>
            <p:nvSpPr>
              <p:cNvPr id="67" name="Retângulo de cantos arredondados 66"/>
              <p:cNvSpPr/>
              <p:nvPr/>
            </p:nvSpPr>
            <p:spPr>
              <a:xfrm>
                <a:off x="150240" y="118286"/>
                <a:ext cx="5424046" cy="38085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LOCAL’S</a:t>
                </a:r>
              </a:p>
            </p:txBody>
          </p:sp>
        </p:grpSp>
      </p:grpSp>
      <p:sp>
        <p:nvSpPr>
          <p:cNvPr id="36" name="CaixaDeTexto 35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07975" y="-211868"/>
            <a:ext cx="5637407" cy="7091236"/>
            <a:chOff x="214753" y="-222068"/>
            <a:chExt cx="5637407" cy="7091236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53" y="-222068"/>
              <a:ext cx="5637407" cy="70912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upo 39"/>
            <p:cNvGrpSpPr/>
            <p:nvPr/>
          </p:nvGrpSpPr>
          <p:grpSpPr>
            <a:xfrm>
              <a:off x="336674" y="574879"/>
              <a:ext cx="5418454" cy="5788244"/>
              <a:chOff x="146431" y="409890"/>
              <a:chExt cx="5418454" cy="5788244"/>
            </a:xfrm>
          </p:grpSpPr>
          <p:sp>
            <p:nvSpPr>
              <p:cNvPr id="41" name="Retângulo 40"/>
              <p:cNvSpPr/>
              <p:nvPr/>
            </p:nvSpPr>
            <p:spPr>
              <a:xfrm>
                <a:off x="261746" y="809727"/>
                <a:ext cx="5235579" cy="15388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❶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ASISTHIS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2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ASISTHIS                    </a:t>
                </a:r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       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A        128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R  1 ASISTHIS             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#USUARIO                         A          8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#SITUACAO                        N          2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#QTD-VALORES                     N        2,0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#TAB-VALORES                                  (1:12)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#VALOR                           N        7,2 </a:t>
                </a:r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236606" y="2301174"/>
                <a:ext cx="5160135" cy="18774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❷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ASISTABC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2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ASISTABC 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PARAMETRO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#MATRICULA                       A          8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DADOS    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#NOME                            A         70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#ORGAO                           I          4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RETORNO  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#COD-ERRO                        N        3,0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#MSG-ERRO                        A         </a:t>
                </a:r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77</a:t>
                </a:r>
                <a:endParaRPr lang="pt-BR" sz="1100" i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286135" y="4151420"/>
                <a:ext cx="5053456" cy="20467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200" b="1" dirty="0" smtClean="0">
                    <a:cs typeface="Calibri"/>
                  </a:rPr>
                  <a:t>❸  </a:t>
                </a:r>
                <a:r>
                  <a:rPr lang="pt-BR" sz="12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ASISTJTE</a:t>
                </a:r>
                <a:r>
                  <a:rPr lang="pt-BR" sz="1200" dirty="0" smtClean="0">
                    <a:solidFill>
                      <a:srgbClr val="313D4D"/>
                    </a:solidFill>
                    <a:cs typeface="Courier New" pitchFamily="49" charset="0"/>
                  </a:rPr>
                  <a:t>:</a:t>
                </a:r>
                <a:r>
                  <a:rPr lang="pt-BR" sz="1200" b="1" dirty="0" smtClean="0">
                    <a:solidFill>
                      <a:srgbClr val="313D4D"/>
                    </a:solidFill>
                  </a:rPr>
                  <a:t> </a:t>
                </a:r>
                <a:endParaRPr lang="pt-BR" sz="12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r>
                  <a:rPr lang="pt-BR" sz="1100" i="1" dirty="0" smtClean="0"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ASISTJTE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PARAMETRO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#OPERACAO                        N        2,0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AREA-DADOS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#MATRICULA                       A          8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#ORGAO                           I          4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#FILLER                          A        200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2 RETORNO                                      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#COD-ERRO                        N        3,0</a:t>
                </a:r>
              </a:p>
              <a:p>
                <a:r>
                  <a:rPr lang="pt-BR" sz="1100" i="1" dirty="0">
                    <a:latin typeface="Courier New" pitchFamily="49" charset="0"/>
                    <a:cs typeface="Courier New" pitchFamily="49" charset="0"/>
                  </a:rPr>
                  <a:t>   3 #MSG-ERRO                        A         65</a:t>
                </a:r>
              </a:p>
            </p:txBody>
          </p:sp>
          <p:sp>
            <p:nvSpPr>
              <p:cNvPr id="45" name="Retângulo de cantos arredondados 44"/>
              <p:cNvSpPr/>
              <p:nvPr/>
            </p:nvSpPr>
            <p:spPr>
              <a:xfrm>
                <a:off x="146431" y="409890"/>
                <a:ext cx="5418454" cy="38085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PARAMETER’S</a:t>
                </a:r>
              </a:p>
            </p:txBody>
          </p:sp>
        </p:grpSp>
      </p:grpSp>
      <p:pic>
        <p:nvPicPr>
          <p:cNvPr id="54" name="Imagem 53" descr="D:\Users\p055275\Downloads\Exemplo-removebg-preview.pn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4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36" name="Imagem 35" descr="D:\Users\p055275\Downloads\Exemplo-removebg-preview.pn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-122321" y="187407"/>
            <a:ext cx="6357933" cy="6744387"/>
            <a:chOff x="-122321" y="187407"/>
            <a:chExt cx="6357933" cy="6744387"/>
          </a:xfrm>
        </p:grpSpPr>
        <p:grpSp>
          <p:nvGrpSpPr>
            <p:cNvPr id="69" name="Grupo 68"/>
            <p:cNvGrpSpPr/>
            <p:nvPr/>
          </p:nvGrpSpPr>
          <p:grpSpPr>
            <a:xfrm>
              <a:off x="-122321" y="187407"/>
              <a:ext cx="6357933" cy="6744387"/>
              <a:chOff x="44991" y="678140"/>
              <a:chExt cx="6357933" cy="6038097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1" y="678140"/>
                <a:ext cx="6357933" cy="60380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CaixaDeTexto 70"/>
              <p:cNvSpPr txBox="1"/>
              <p:nvPr/>
            </p:nvSpPr>
            <p:spPr>
              <a:xfrm>
                <a:off x="923542" y="866464"/>
                <a:ext cx="4946903" cy="234214"/>
              </a:xfrm>
              <a:prstGeom prst="rect">
                <a:avLst/>
              </a:prstGeom>
              <a:solidFill>
                <a:srgbClr val="A80000"/>
              </a:solidFill>
              <a:ln w="3175" cap="flat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SemiBold SemiConden" pitchFamily="34" charset="0"/>
                  </a:rPr>
                  <a:t>EXEMPLO – CÓDIGO: CSISTJTE  - AJUSTADO - NÃO COMPILADO </a:t>
                </a:r>
                <a:endParaRPr lang="pt-B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endParaRP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>
                <a:off x="923541" y="1144612"/>
                <a:ext cx="4946903" cy="519403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0010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0020 ** SISTEMA   : SIST - SISTEMA EXEMPLO JORNADA TECNICA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0030 ** COPYCODE  :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CSISTJTE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                   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0040 ** ANALISTA  : RICARDO MAIA               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0050 ** OBJETIVO  : COPYCODE PARA VALIDAR PARAMETER ASISTJTE E A LOCAL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0060 **           : LSISTJTE - TBJORNADA_TECNCA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0070 ** VERSAO    : 1.0                        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0080 ** TABELAS   :                            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0090 ** NOME JOB  :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COPYCODE BATCH/ON-LINE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0100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0110 ** ALTERACOES:                                                       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0120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0130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DEFINE SUBROUTINE VALIDAR-PARAMETROS-JTE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0140 ** ------------------------------------------------------------------ ** </a:t>
                </a:r>
                <a:endParaRPr lang="pt-BR" sz="7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0150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IF  ASISTJTE.#OPERACAO EQ 0                         AND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0160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ASISTJTE.#OPERACAO NE MASK(01:01)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0170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MOVE 002                            TO ASISTJTE.#COD-ERRO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0180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MOVE 'CODIGO DA OPERACAO INVALIDO.' TO ASISTJTE.#MSG-ERRO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0190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END-IF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0200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0210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END-SUBROUTINE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0220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  <a:endParaRPr lang="pt-BR" sz="7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0230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DEFINE SUBROUTINE VALIDAR-MATRICULA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0240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  <a:endParaRPr lang="pt-BR" sz="7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0250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EXAMINE LSISTJTE.#MATRICULA  TRANSLATE INTO UPPER CASE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0260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0270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IF  LSISTJTE.#MATRICULA EQ ' '            OR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0280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LSISTJTE.#MATRICULA NE MASK (ANNNNN__)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0290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MOVE 003                              TO ASISTJTE.#COD-ERRO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0300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MOVE 'MATRICULA DO USUARIO INVALIDA.' TO ASISTJTE.#MSG-ERRO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0310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ESCAPE MODULE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0320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END-IF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0330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0340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END-SUBROUTINE                               </a:t>
                </a:r>
                <a:endParaRPr lang="pt-BR" sz="7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0350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0360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DEFINE SUBROUTINE </a:t>
                </a:r>
                <a:r>
                  <a:rPr lang="pt-BR" sz="70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VALIDAR-ORGAO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0370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0380                                    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0390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0400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0410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0420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0430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0440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0450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0460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0470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0480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0490                            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0500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700" i="1" dirty="0" smtClean="0">
                    <a:latin typeface="Courier New" pitchFamily="49" charset="0"/>
                    <a:cs typeface="Courier New" pitchFamily="49" charset="0"/>
                  </a:rPr>
                  <a:t>0510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END-SUBROUTINE                               </a:t>
                </a:r>
              </a:p>
            </p:txBody>
          </p:sp>
        </p:grpSp>
        <p:pic>
          <p:nvPicPr>
            <p:cNvPr id="35" name="Imagem 34" descr="D:\Users\p055275\AppData\Local\Microsoft\Windows\Temporary Internet Files\Content.Word\Programador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24" y="5861916"/>
              <a:ext cx="1106893" cy="76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upo 5"/>
          <p:cNvGrpSpPr/>
          <p:nvPr/>
        </p:nvGrpSpPr>
        <p:grpSpPr>
          <a:xfrm>
            <a:off x="5947520" y="167457"/>
            <a:ext cx="6357933" cy="6744387"/>
            <a:chOff x="5947520" y="167457"/>
            <a:chExt cx="6357933" cy="6744387"/>
          </a:xfrm>
        </p:grpSpPr>
        <p:grpSp>
          <p:nvGrpSpPr>
            <p:cNvPr id="4" name="Grupo 3"/>
            <p:cNvGrpSpPr/>
            <p:nvPr/>
          </p:nvGrpSpPr>
          <p:grpSpPr>
            <a:xfrm>
              <a:off x="5947520" y="167457"/>
              <a:ext cx="6357933" cy="6744387"/>
              <a:chOff x="5947520" y="167457"/>
              <a:chExt cx="6357933" cy="6744387"/>
            </a:xfrm>
          </p:grpSpPr>
          <p:grpSp>
            <p:nvGrpSpPr>
              <p:cNvPr id="26" name="Grupo 25"/>
              <p:cNvGrpSpPr/>
              <p:nvPr/>
            </p:nvGrpSpPr>
            <p:grpSpPr>
              <a:xfrm>
                <a:off x="5947520" y="167457"/>
                <a:ext cx="6357933" cy="6744387"/>
                <a:chOff x="44991" y="678140"/>
                <a:chExt cx="6357933" cy="6038097"/>
              </a:xfrm>
            </p:grpSpPr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91" y="678140"/>
                  <a:ext cx="6357933" cy="603809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CaixaDeTexto 28"/>
                <p:cNvSpPr txBox="1"/>
                <p:nvPr/>
              </p:nvSpPr>
              <p:spPr>
                <a:xfrm>
                  <a:off x="923542" y="866464"/>
                  <a:ext cx="4946903" cy="234214"/>
                </a:xfrm>
                <a:prstGeom prst="rect">
                  <a:avLst/>
                </a:prstGeom>
                <a:solidFill>
                  <a:srgbClr val="A80000"/>
                </a:solidFill>
                <a:ln w="3175" cap="flat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ahnschrift SemiBold SemiConden" pitchFamily="34" charset="0"/>
                    </a:rPr>
                    <a:t>EXEMPLO – CÓDIGO: NSISTSTS  - AJUSTADO - NÃO COMPILADO </a:t>
                  </a:r>
                  <a:endParaRPr lang="pt-BR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SemiBold SemiConden" pitchFamily="34" charset="0"/>
                  </a:endParaRPr>
                </a:p>
              </p:txBody>
            </p:sp>
            <p:sp>
              <p:nvSpPr>
                <p:cNvPr id="31" name="CaixaDeTexto 30"/>
                <p:cNvSpPr txBox="1"/>
                <p:nvPr/>
              </p:nvSpPr>
              <p:spPr>
                <a:xfrm>
                  <a:off x="923541" y="1144612"/>
                  <a:ext cx="4946903" cy="3458095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0010 ** ------------------------------------------------------------------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0020 ** SISTEMA   : SIST - SISTEMA EXEMPLO JORNADA TECNICA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0030 ** PROGRAMA  : </a:t>
                  </a:r>
                  <a:r>
                    <a:rPr lang="pt-BR" sz="700" i="1" dirty="0">
                      <a:solidFill>
                        <a:srgbClr val="A50021"/>
                      </a:solidFill>
                      <a:latin typeface="Courier New" pitchFamily="49" charset="0"/>
                      <a:cs typeface="Courier New" pitchFamily="49" charset="0"/>
                    </a:rPr>
                    <a:t>NSISTSTS </a:t>
                  </a:r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          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0040 ** ANALISTA  : RICARDO MAIA       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0050 ** OBJETIVO  : FUNÇÃO COM O OBJETIVO DE RETORNAR A DESCRIÇÃO DA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0060 **           : SITUAÇÃO DO USUÁRIO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0070 ** VERSAO    : 1.00               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0080 ** TABELAS   : SIST-TBJORNADA_TECNICA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0090 ** APLICACAO :                    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0100 ** NOME JOB  : </a:t>
                  </a:r>
                  <a:r>
                    <a:rPr lang="pt-BR" sz="700" i="1" dirty="0">
                      <a:solidFill>
                        <a:srgbClr val="A50021"/>
                      </a:solidFill>
                      <a:latin typeface="Courier New" pitchFamily="49" charset="0"/>
                      <a:cs typeface="Courier New" pitchFamily="49" charset="0"/>
                    </a:rPr>
                    <a:t>FUNCTION PROGRAMA ON-LINE/BATCH                        </a:t>
                  </a:r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0110 ** ------------------------------------------------------------------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0120 ** ALTERACOES:                                                       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0130 ** ------------------------------------------------------------------ **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0140 </a:t>
                  </a:r>
                  <a:r>
                    <a:rPr lang="pt-BR" sz="700" i="1" dirty="0">
                      <a:solidFill>
                        <a:srgbClr val="A50021"/>
                      </a:solidFill>
                      <a:latin typeface="Courier New" pitchFamily="49" charset="0"/>
                      <a:cs typeface="Courier New" pitchFamily="49" charset="0"/>
                    </a:rPr>
                    <a:t>DEFINE FUNCTION DESCRICAO-SITUACAO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0150   RETURNS #DESCRICAO                 (A10)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0160 *         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0170   DEFINE DATA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0180   PARAMETER 01 #SITUACAO             (N02)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0190 *         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0200   END-DEFINE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0250 *         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0260 DECIDE ON FIRST VALUES OF #SITUACAO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0270   VALUE 01   MOVE 'ATIVO    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0280   VALUE 02   MOVE 'BLOQUEADO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0290   VALUE 03   MOVE 'EXCLUIDO 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0300   VALUE 04   MOVE 'OUTROS   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0310   VALUE 05   MOVE 'INCOMPLETO'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0320   VALUE 06   MOVE 'ANALISAR 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0330   VALUE 07   MOVE 'VERIFICAR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0340   NONE VALUE MOVE 'INVALIDA  ' TO #SITUACAO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0350 END-DECIDE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0360 *         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0370 END-FUNCTION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0380 *                                                                       </a:t>
                  </a:r>
                </a:p>
                <a:p>
                  <a:r>
                    <a:rPr lang="pt-BR" sz="700" i="1" dirty="0">
                      <a:latin typeface="Courier New" pitchFamily="49" charset="0"/>
                      <a:cs typeface="Courier New" pitchFamily="49" charset="0"/>
                    </a:rPr>
                    <a:t>0390 END </a:t>
                  </a:r>
                </a:p>
              </p:txBody>
            </p:sp>
          </p:grpSp>
          <p:pic>
            <p:nvPicPr>
              <p:cNvPr id="32" name="Imagem 31" descr="D:\Users\p055275\AppData\Local\Microsoft\Windows\Temporary Internet Files\Content.Word\Programador.jpg"/>
              <p:cNvPicPr/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6374" y="5868981"/>
                <a:ext cx="1106893" cy="7637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" name="CaixaDeTexto 4"/>
            <p:cNvSpPr txBox="1"/>
            <p:nvPr/>
          </p:nvSpPr>
          <p:spPr>
            <a:xfrm>
              <a:off x="6826070" y="4829174"/>
              <a:ext cx="5032147" cy="2462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#DESC-SITUACAO := DESCRICAO-SITUACAO (&lt;#SITUACAO </a:t>
              </a:r>
              <a:r>
                <a:rPr lang="pt-BR" sz="10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&gt;) </a:t>
              </a:r>
              <a:r>
                <a:rPr lang="pt-BR" sz="10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/* NSISTSTS</a:t>
              </a:r>
              <a:endParaRPr lang="pt-BR" sz="1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1918" y="555340"/>
            <a:ext cx="5903652" cy="830997"/>
            <a:chOff x="585926" y="555340"/>
            <a:chExt cx="5903652" cy="830997"/>
          </a:xfrm>
        </p:grpSpPr>
        <p:sp>
          <p:nvSpPr>
            <p:cNvPr id="29" name="CaixaDeTexto 28"/>
            <p:cNvSpPr txBox="1"/>
            <p:nvPr/>
          </p:nvSpPr>
          <p:spPr>
            <a:xfrm>
              <a:off x="585926" y="555340"/>
              <a:ext cx="1883825" cy="461665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MUNDO IDEAL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85928" y="1017005"/>
              <a:ext cx="5903650" cy="369332"/>
            </a:xfrm>
            <a:prstGeom prst="rect">
              <a:avLst/>
            </a:prstGeom>
            <a:solidFill>
              <a:srgbClr val="44546A">
                <a:alpha val="84706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Uma </a:t>
              </a:r>
              <a:r>
                <a:rPr lang="pt-BR" dirty="0">
                  <a:solidFill>
                    <a:schemeClr val="bg1"/>
                  </a:solidFill>
                  <a:latin typeface="Bahnschrift SemiBold SemiConden" pitchFamily="34" charset="0"/>
                </a:rPr>
                <a:t>Análise Metodizada de  Problemas e a Busca por soluções 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-152400" y="17462"/>
            <a:ext cx="6357933" cy="6963587"/>
            <a:chOff x="44993" y="328256"/>
            <a:chExt cx="6357933" cy="60380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3" y="328256"/>
              <a:ext cx="6357933" cy="60380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CaixaDeTexto 70"/>
            <p:cNvSpPr txBox="1"/>
            <p:nvPr/>
          </p:nvSpPr>
          <p:spPr>
            <a:xfrm>
              <a:off x="923544" y="533100"/>
              <a:ext cx="4946903" cy="226841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EXEMPLO – CÓDIGO NSISTJTE- AJUSTADO - NÃO COMPILADO 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923543" y="819505"/>
              <a:ext cx="4946903" cy="50972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0010 ** ------------------------------------------------------------------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0020 ** SISTEMA   : SIST - SISTEMA EXEMPLO JORNADA TECNICA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0030 ** PROGRAMA  : </a:t>
              </a:r>
              <a:r>
                <a:rPr lang="pt-BR" sz="8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NSISTJTE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                 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0040 ** ANALISTA  : RICARDO LUIZ RIBEIRO MAIA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0050 ** OBJETIVO  : PROGRAMA PARA INCLUSAO/ALTERACAO/EXCLUSAO/PESQUISA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0060 **           : DE REGISTROS NA TABELA SIST-TBJORNADA_TECNICA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0070 ** VERSAO    : 1.00                     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0080 ** TABELAS   : SIST-TBJORNADA_TECNICA   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0090 ** APLICACAO :                          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0100 ** NOME JOB  : </a:t>
              </a:r>
              <a:r>
                <a:rPr lang="pt-BR" sz="800" i="1" dirty="0" smtClean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SUBPROGRAMA </a:t>
              </a:r>
              <a:r>
                <a:rPr lang="pt-BR" sz="8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ON-LINE/BATCH   </a:t>
              </a:r>
              <a:r>
                <a:rPr lang="pt-BR" sz="800" i="1" dirty="0" smtClean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                          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0110 ** ------------------------------------------------------------------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0120 ** ALTERACOES:                                                       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0130 ** ------------------------------------------------------------------ **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0140 DEFINE DATA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0150 PARAMETER USING ASISTJTE  /* PARAMETER PROGRAMA NSISJTE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0160 *       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0170 LOCAL     USING LSISTJTE  /* PARAMETER PROGRAMA NSISJTE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0180 LOCAL     USING AGP60ERR  /* PARAMETER ROTINA DE TRATAMENTO DE ERRO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0190 LOCAL     USING LSISTERR  /* PARAMETER PROGRAMA NSISTERR - ERRO DB2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0200 *       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0210 END-DEFINE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0220 *       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0230 ON ERROR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0240   MOVE *PROGRAM TO #PARM-SQLERR.#PROG-CHAMADOR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0250   CALLNAT 'NGP60ERR' #PARM-SQLERR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0260 END-ERROR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0270 *       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0280 </a:t>
              </a:r>
              <a:r>
                <a:rPr lang="pt-BR" sz="8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INCLUDE CSISTJTE /* VALIDACAO DE PARAMETROS DE ENTRADA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0290 *                                                                       </a:t>
              </a:r>
            </a:p>
            <a:p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0300 DECIDE ON FIRST VALUE OF ASISTJTE.#OPERACAO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0310   </a:t>
              </a:r>
              <a:r>
                <a:rPr lang="pt-BR" sz="800" i="1" dirty="0" smtClean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VALUE </a:t>
              </a:r>
              <a:r>
                <a:rPr lang="pt-BR" sz="8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01 PERFORM INCLUIR-USUARIO       </a:t>
              </a:r>
              <a:endParaRPr lang="pt-BR" sz="800" i="1" dirty="0" smtClean="0">
                <a:solidFill>
                  <a:srgbClr val="9E0000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0320</a:t>
              </a:r>
              <a:r>
                <a:rPr lang="pt-BR" sz="800" i="1" dirty="0" smtClean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   VALUE 02 PERFORM EXCLUIR-USUARIO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0330</a:t>
              </a:r>
              <a:r>
                <a:rPr lang="pt-BR" sz="800" i="1" dirty="0" smtClean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   VALUE 03 PERFORM ALTERAR-USUARIO                              </a:t>
              </a:r>
              <a:endParaRPr lang="pt-BR" sz="800" i="1" dirty="0">
                <a:solidFill>
                  <a:srgbClr val="9E0000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0340 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NONE VALUE                               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0350   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MOVE 001                            TO ASISTJTE.#COD-ERRO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0360   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MOVE 'PARAMETRO NSISTJTE INVALIDO.' TO ASISTJTE.#MSG-ERRO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0370   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ESCAPE MODULE                          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0380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END-DECIDE                                 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0390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0400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** ------------------------------------------------------------------ **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0410 </a:t>
              </a:r>
              <a:r>
                <a:rPr lang="pt-BR" sz="8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DEFINE SUBROUTINE INCLUIR-USUARIO                         /* OPCAO 01 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0420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** ------------------------------------------------------------------ **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0430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PERFORM ATRIBUIR-CAMPOS                                                 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0440 </a:t>
              </a:r>
              <a:r>
                <a:rPr lang="pt-BR" sz="8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PERFORM VALIDAR-MATRICULA                                    /* CSISTJTE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0450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PERFORM VALIDAR-ORGAO                                        /* CSISTJTE</a:t>
              </a:r>
            </a:p>
            <a:p>
              <a:r>
                <a:rPr lang="pt-BR" sz="800" i="1" dirty="0" smtClean="0">
                  <a:latin typeface="Courier New" pitchFamily="49" charset="0"/>
                  <a:cs typeface="Courier New" pitchFamily="49" charset="0"/>
                </a:rPr>
                <a:t>0460 </a:t>
              </a:r>
              <a:r>
                <a:rPr lang="pt-BR" sz="800" i="1" dirty="0">
                  <a:latin typeface="Courier New" pitchFamily="49" charset="0"/>
                  <a:cs typeface="Courier New" pitchFamily="49" charset="0"/>
                </a:rPr>
                <a:t>*                                                                       </a:t>
              </a:r>
            </a:p>
          </p:txBody>
        </p:sp>
      </p:grpSp>
      <p:pic>
        <p:nvPicPr>
          <p:cNvPr id="35" name="Imagem 34" descr="D:\Users\p055275\Downloads\Exemplo-removebg-preview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5979385" y="-21414"/>
            <a:ext cx="6357933" cy="6990032"/>
            <a:chOff x="6025169" y="10843"/>
            <a:chExt cx="6357933" cy="6990032"/>
          </a:xfrm>
        </p:grpSpPr>
        <p:grpSp>
          <p:nvGrpSpPr>
            <p:cNvPr id="56" name="Grupo 55"/>
            <p:cNvGrpSpPr/>
            <p:nvPr/>
          </p:nvGrpSpPr>
          <p:grpSpPr>
            <a:xfrm>
              <a:off x="6025169" y="10843"/>
              <a:ext cx="6357933" cy="6990032"/>
              <a:chOff x="44993" y="209125"/>
              <a:chExt cx="6357933" cy="6035373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3" y="209125"/>
                <a:ext cx="6357933" cy="60353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CaixaDeTexto 57"/>
              <p:cNvSpPr txBox="1"/>
              <p:nvPr/>
            </p:nvSpPr>
            <p:spPr>
              <a:xfrm>
                <a:off x="838339" y="425000"/>
                <a:ext cx="5564587" cy="5181973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0470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CALLNAT 'NDBNOERR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'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0480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0490 INSERT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INTO SIST.JORNADA_TECNICA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0500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(DDUSERID            , DDORGAO         , DDTIMESTAMP)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0510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VALUES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0520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(LSISTABC.#MATRICULA , LSIST888.#ORGAO , CURRENT-TIME)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0530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0540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CALLNAT 'NDBERR' NDBERR-SQLCODE NDBERR-SQLSTATE NDBERR-DBTYPE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0550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0560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IF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NDBERR-DBTYPE NE 2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0570   </a:t>
                </a:r>
                <a:r>
                  <a:rPr lang="pt-BR" sz="8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MOVE 3700 TO *ERROR-NR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0580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END-IF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0590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0600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DECIDE FOR FIRST CONDITION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0610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WHEN N</a:t>
                </a:r>
                <a:r>
                  <a:rPr lang="pt-BR" sz="8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DBERR-SQLCODE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 EQ 0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0620     </a:t>
                </a:r>
                <a:r>
                  <a:rPr lang="pt-BR" sz="8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IGNORE    </a:t>
                </a:r>
                <a:r>
                  <a:rPr lang="pt-BR" sz="80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/*   END TRANSACTION                                                          </a:t>
                </a:r>
                <a:endParaRPr lang="pt-BR" sz="8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0630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0640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WHEN N</a:t>
                </a:r>
                <a:r>
                  <a:rPr lang="pt-BR" sz="8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DBERR-SQLCODE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=  -803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0650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MOVE 002                            TO ASISTJTE.#COD-ERRO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0660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MOVE 'REGISTRO NSISTJTE DUPLICADO.' TO ASISTJTE.#MSG-ERRO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0670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ESCAPE MODULE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0680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0690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WHEN NONE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0700     </a:t>
                </a:r>
                <a:r>
                  <a:rPr lang="pt-BR" sz="8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MOVE 3700 TO *ERROR-NR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0710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END-DECIDE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0720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0730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END-SUBROUTINE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0740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  <a:endParaRPr lang="pt-BR" sz="8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0750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DEFINE SUBROUTINE ATRIBUIR-CAMPOS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0760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0770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MOVE ASISTJTE.#MATRICULA TO LSISTJTE.#MATRICULA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0780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MOVE ASISTJTE.#ORGAO     TO LSISTJTE.#ORGAO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0790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                                                                   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0800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END-SUBROUTINE          </a:t>
                </a:r>
                <a:endParaRPr lang="pt-BR" sz="8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0810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0820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DEFINE SUBROUTINE </a:t>
                </a:r>
                <a:r>
                  <a:rPr lang="pt-BR" sz="800" i="1" dirty="0" smtClean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EXCLUIR-USUARIO                        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/* OPCAO </a:t>
                </a:r>
                <a:r>
                  <a:rPr lang="pt-BR" sz="800" i="1" dirty="0" smtClean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02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0830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0840                               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0850                               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0860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END-SUBROUTINE          </a:t>
                </a:r>
                <a:endParaRPr lang="pt-BR" sz="8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0870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0880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DEFINE SUBROUTINE </a:t>
                </a:r>
                <a:r>
                  <a:rPr lang="pt-BR" sz="800" i="1" dirty="0" smtClean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ALTERAR-USUARIO                         </a:t>
                </a:r>
                <a:r>
                  <a:rPr lang="pt-BR" sz="8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/* OPCAO </a:t>
                </a:r>
                <a:r>
                  <a:rPr lang="pt-BR" sz="800" i="1" dirty="0" smtClean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03 </a:t>
                </a:r>
                <a:endParaRPr lang="pt-BR" sz="8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0890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** ------------------------------------------------------------------ **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0900                               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1000                                   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ø   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1010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END-SUBROUTINE </a:t>
                </a:r>
              </a:p>
              <a:p>
                <a:r>
                  <a:rPr lang="pt-BR" sz="800" i="1" dirty="0" smtClean="0">
                    <a:latin typeface="Courier New" pitchFamily="49" charset="0"/>
                    <a:cs typeface="Courier New" pitchFamily="49" charset="0"/>
                  </a:rPr>
                  <a:t>1020 </a:t>
                </a:r>
                <a:r>
                  <a:rPr lang="pt-BR" sz="800" i="1" dirty="0">
                    <a:latin typeface="Courier New" pitchFamily="49" charset="0"/>
                    <a:cs typeface="Courier New" pitchFamily="49" charset="0"/>
                  </a:rPr>
                  <a:t>END </a:t>
                </a:r>
              </a:p>
            </p:txBody>
          </p:sp>
        </p:grpSp>
        <p:pic>
          <p:nvPicPr>
            <p:cNvPr id="27" name="Imagem 26" descr="D:\Users\p055275\AppData\Local\Microsoft\Windows\Temporary Internet Files\Content.Word\Programador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2158" y="5901238"/>
              <a:ext cx="1106893" cy="76375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66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69" name="Grupo 68"/>
          <p:cNvGrpSpPr/>
          <p:nvPr/>
        </p:nvGrpSpPr>
        <p:grpSpPr>
          <a:xfrm>
            <a:off x="-122321" y="187407"/>
            <a:ext cx="6357933" cy="6744387"/>
            <a:chOff x="44991" y="678140"/>
            <a:chExt cx="6357933" cy="6038097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1" y="678140"/>
              <a:ext cx="6357933" cy="60380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CaixaDeTexto 70"/>
            <p:cNvSpPr txBox="1"/>
            <p:nvPr/>
          </p:nvSpPr>
          <p:spPr>
            <a:xfrm>
              <a:off x="923542" y="866464"/>
              <a:ext cx="4946903" cy="234214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EXEMPLO – CÓDIGO: NSISTXYZ  - AJUSTADO - NÃO COMPILADO 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923541" y="1144612"/>
              <a:ext cx="4946903" cy="490470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0010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0020 ** SISTEMA   : SIST - SISTEMA EXEMPLO JORNADA TECNICA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0030 ** PROGRAMA  : </a:t>
              </a:r>
              <a:r>
                <a:rPr lang="pt-BR" sz="7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NSISTXYZ</a:t>
              </a:r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0040 ** ANALISTA  : RICARDO LUIZ RIBEIRO MAIA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0050 ** OBJETIVO  : RECUPERAR O CODIGO DO ORGAO E EM SEGUIDA FAZER A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0060 **           : INCLUSAO DE UM NOVO USUARIO SE ESTE NAO EXISTIR.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0070 ** VERSAO    : 1.00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0080 ** TABELAS   : SIST-TBJORNADA_TECNICA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0090 ** APLICACAO :     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0100 ** NOME JOB  : </a:t>
              </a:r>
              <a:r>
                <a:rPr lang="pt-BR" sz="70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PROGRAMA ON-LINE                                       </a:t>
              </a:r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0110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0120 ** ALTERACOES:                                                       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0130 ** ------------------------------------------------------------------ **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0140 DEFINE DATA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0150 </a:t>
              </a:r>
              <a:r>
                <a:rPr lang="pt-BR" sz="700" i="1" dirty="0" smtClean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USING ASISTHIS  /* PARAMETER PROGRAMA NSISHIS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0160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0170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USING AGP60ERR  /* PARAMETER ROTINA DE TRATAMENTO DE ERRO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0180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USING LSISTERR  /* PARAMETER PROGRAMA NSISTERR - ERRO DB2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0190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USING ASISTABC  /* PARAMETER PROGRAMA NSISTABC - DADOS ORGAO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0200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USING ASISTJTE  /* PARAMETER PROGRAMA NSISTJTE - TABELA JT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0210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LOCAL     USING LSISTXYZ  /* LOCAL     PROGRAMA NSISTXYZ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0220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0230 END-DEFINE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0240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0250 ON ERROR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0260   MOVE *PROGRAM TO #PARM-SQLERR.#PROG-CHAMADOR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0270   CALLNAT 'NGP60ERR' #PARM-SQLERR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0280 END-ERROR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0290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0300 PERFORM VALIDAR-SITUACAO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0310 PERFORM OBTER-DADOS-ORGAO                       /* NSISTABC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0320 </a:t>
              </a:r>
              <a:r>
                <a:rPr lang="pt-BR" sz="700" i="1" dirty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PERFORM INCLUIR-USUARIO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0330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0340 ** ----&gt; Soma os valores de um Usuário.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0350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0360 FOR #I= 01 TO #QTD-VALORES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0370   COMPUTE #SOMA = #SOMA + ASISTHIS.#VALOR(#I)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0380 END-FOR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0390 *                                                           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0400 WRITE 'A SOMA TOTAL DOS VALORES É' #SOMA (EM=ZZZ.ZZZ.ZZ9,99)            </a:t>
              </a:r>
            </a:p>
            <a:p>
              <a:r>
                <a:rPr lang="pt-BR" sz="700" i="1" dirty="0">
                  <a:latin typeface="Courier New" pitchFamily="49" charset="0"/>
                  <a:cs typeface="Courier New" pitchFamily="49" charset="0"/>
                </a:rPr>
                <a:t>0410 *                          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0420 ** ------------------------------------------------------------------ **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0430 </a:t>
              </a:r>
              <a:r>
                <a:rPr lang="pt-BR" sz="700" i="1" dirty="0" smtClean="0">
                  <a:solidFill>
                    <a:srgbClr val="9E0000"/>
                  </a:solidFill>
                  <a:latin typeface="Courier New" pitchFamily="49" charset="0"/>
                  <a:cs typeface="Courier New" pitchFamily="49" charset="0"/>
                </a:rPr>
                <a:t>DEFINE SUBROUTINE VALIDAR-SITUACAO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0440 ** ------------------------------------------------------------------ **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0450 IF #SITUACAO EQ 01 THRU 09 BUT NOT 08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0460   WRITE 'SITUACAO INVALIDA'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0470 END-IF                     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0480 *                          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0490 END-SUBROUTINE                                                          </a:t>
              </a:r>
            </a:p>
            <a:p>
              <a:r>
                <a:rPr lang="pt-BR" sz="700" i="1" dirty="0" smtClean="0">
                  <a:latin typeface="Courier New" pitchFamily="49" charset="0"/>
                  <a:cs typeface="Courier New" pitchFamily="49" charset="0"/>
                </a:rPr>
                <a:t>                                                         </a:t>
              </a:r>
              <a:endParaRPr lang="pt-BR" sz="700" i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pic>
        <p:nvPicPr>
          <p:cNvPr id="36" name="Imagem 35" descr="D:\Users\p055275\Downloads\Exemplo-removebg-preview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5950782" y="202778"/>
            <a:ext cx="6357933" cy="6712230"/>
            <a:chOff x="6025168" y="231494"/>
            <a:chExt cx="6357933" cy="6712230"/>
          </a:xfrm>
        </p:grpSpPr>
        <p:grpSp>
          <p:nvGrpSpPr>
            <p:cNvPr id="56" name="Grupo 55"/>
            <p:cNvGrpSpPr/>
            <p:nvPr/>
          </p:nvGrpSpPr>
          <p:grpSpPr>
            <a:xfrm>
              <a:off x="6025168" y="231494"/>
              <a:ext cx="6357933" cy="6712230"/>
              <a:chOff x="44992" y="587246"/>
              <a:chExt cx="6357933" cy="6035373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2" y="587246"/>
                <a:ext cx="6357933" cy="60353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CaixaDeTexto 57"/>
              <p:cNvSpPr txBox="1"/>
              <p:nvPr/>
            </p:nvSpPr>
            <p:spPr>
              <a:xfrm>
                <a:off x="838338" y="803122"/>
                <a:ext cx="5564587" cy="3279376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0500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0510 </a:t>
                </a:r>
                <a:r>
                  <a:rPr lang="pt-BR" sz="7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DEFINE SUBROUTINE OBTER-DADOS-ORGAO                       /* OPCAO 01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0520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0530 MOVE *USER TO ASISTABC.#MATRICULA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0540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0550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CALLNAT 'NSISTABC' ASISTABC                  </a:t>
                </a:r>
                <a:r>
                  <a:rPr lang="pt-BR" sz="70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/* OBTER CODIGO DO ORGAO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0560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0570 IF ASISTABC.#COD-ERRO NE 0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0580   WRITE 'CODIGO ERRO....:' ASISTABC.#COD-ERRO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0590   WRITE 'MENSAGEM.......:' ASISTABC.#MSG-ERRO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0600   ESCAPE ROUTINE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0610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0620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0630 END-SUBROUTINE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0640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0650 </a:t>
                </a:r>
                <a:r>
                  <a:rPr lang="pt-BR" sz="700" i="1" dirty="0">
                    <a:solidFill>
                      <a:srgbClr val="9E0000"/>
                    </a:solidFill>
                    <a:latin typeface="Courier New" pitchFamily="49" charset="0"/>
                    <a:cs typeface="Courier New" pitchFamily="49" charset="0"/>
                  </a:rPr>
                  <a:t>DEFINE SUBROUTINE INCLUIR-USUARIO                         /* OPCAO 01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0660 ** ------------------------------------------------------------------ **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0670 RESET ASISTJTE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0680 MOVE 01                  TO ASISTJTE.#OPERACAO            /* INCLUSAO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0690 MOVE ASISTABC.#MATRICULA TO ASISTJTE.#MATRICULA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0700 MOVE ASISTABC.#ORGAO     TO ASISTJTE.#ORGAO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0710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0720 </a:t>
                </a:r>
                <a:r>
                  <a:rPr lang="pt-BR" sz="70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CALLNAT 'NSISTJTE' ASISTJTE        </a:t>
                </a:r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                       /* NSISTJTE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0730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0740 IF ASISTJTE.#COD-ERRO NE 0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0750   WRITE 'CODIGO DO ERRO..'  ASISTJTE.#COD-ERRO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0760   WRITE 'MENSAGEM........'  ASISTJTE.#MSG-ERRO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0770 END-IF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0780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0790 END-SUBROUTINE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0800 *                                  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0810 END                                     </a:t>
                </a:r>
              </a:p>
              <a:p>
                <a:r>
                  <a:rPr lang="pt-BR" sz="700" i="1" dirty="0">
                    <a:latin typeface="Courier New" pitchFamily="49" charset="0"/>
                    <a:cs typeface="Courier New" pitchFamily="49" charset="0"/>
                  </a:rPr>
                  <a:t>                                                         </a:t>
                </a:r>
              </a:p>
            </p:txBody>
          </p:sp>
        </p:grpSp>
        <p:pic>
          <p:nvPicPr>
            <p:cNvPr id="27" name="Imagem 26" descr="D:\Users\p055275\AppData\Local\Microsoft\Windows\Temporary Internet Files\Content.Word\Programador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188" y="5879841"/>
              <a:ext cx="1106893" cy="76375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27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969829" y="1066038"/>
            <a:ext cx="26327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b="1" dirty="0" smtClean="0">
                <a:solidFill>
                  <a:schemeClr val="bg1"/>
                </a:solidFill>
              </a:rPr>
              <a:t>Acoplamento de Subclasse;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b="1" dirty="0" smtClean="0">
                <a:solidFill>
                  <a:schemeClr val="bg1"/>
                </a:solidFill>
              </a:rPr>
              <a:t>Acoplamento  Temporal;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b="1" dirty="0" smtClean="0">
                <a:solidFill>
                  <a:schemeClr val="bg1"/>
                </a:solidFill>
              </a:rPr>
              <a:t>Acoplamento Dinâmico;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b="1" dirty="0" smtClean="0">
                <a:solidFill>
                  <a:schemeClr val="bg1"/>
                </a:solidFill>
              </a:rPr>
              <a:t>Acoplamento Semântico;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b="1" dirty="0" smtClean="0">
                <a:solidFill>
                  <a:schemeClr val="bg1"/>
                </a:solidFill>
              </a:rPr>
              <a:t>Acoplamento Lógico.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32193" y="2327233"/>
            <a:ext cx="5157759" cy="34830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pt-BR" b="1" dirty="0" smtClean="0">
                <a:solidFill>
                  <a:srgbClr val="44546A"/>
                </a:solidFill>
              </a:rPr>
              <a:t>FAÇA:</a:t>
            </a:r>
            <a:endParaRPr lang="pt-BR" b="1" dirty="0">
              <a:solidFill>
                <a:srgbClr val="44546A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Mantenha a simplicidade e legibilidade;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Siga as regras de coesão e acoplamento;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Seja  genérico, faça somente o necessário;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Faça </a:t>
            </a:r>
            <a:r>
              <a:rPr lang="pt-BR" sz="1600" dirty="0">
                <a:solidFill>
                  <a:srgbClr val="44546A"/>
                </a:solidFill>
              </a:rPr>
              <a:t>uso de modelos incrementais</a:t>
            </a:r>
            <a:r>
              <a:rPr lang="pt-BR" sz="1600" dirty="0" smtClean="0">
                <a:solidFill>
                  <a:srgbClr val="44546A"/>
                </a:solidFill>
              </a:rPr>
              <a:t>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Tenha  </a:t>
            </a:r>
            <a:r>
              <a:rPr lang="pt-BR" sz="1600" dirty="0">
                <a:solidFill>
                  <a:srgbClr val="44546A"/>
                </a:solidFill>
              </a:rPr>
              <a:t>informação </a:t>
            </a:r>
            <a:r>
              <a:rPr lang="pt-BR" sz="1600" dirty="0" smtClean="0">
                <a:solidFill>
                  <a:srgbClr val="44546A"/>
                </a:solidFill>
              </a:rPr>
              <a:t>somente </a:t>
            </a:r>
            <a:r>
              <a:rPr lang="pt-BR" sz="1600" dirty="0">
                <a:solidFill>
                  <a:srgbClr val="44546A"/>
                </a:solidFill>
              </a:rPr>
              <a:t>em um lugar;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Revise o código;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Desenvolva somente aquilo que não existe;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Reprojete as partes individuais em pequenos passos;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Se um programa recebe parâmetros; Consista a entrada;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44546A"/>
                </a:solidFill>
              </a:rPr>
              <a:t>Utilize os tipos de campos (variáveis) adequados.</a:t>
            </a:r>
            <a:endParaRPr lang="pt-BR" sz="1600" dirty="0">
              <a:solidFill>
                <a:srgbClr val="44546A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2193" y="1946453"/>
            <a:ext cx="1144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44546A"/>
                </a:solidFill>
              </a:rPr>
              <a:t>Quando se vai escrever um programa, a primeira pergunta a ser respondida é – Qual problema estou tentando resolver.</a:t>
            </a:r>
            <a:endParaRPr lang="pt-BR" dirty="0">
              <a:solidFill>
                <a:srgbClr val="44546A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537137" y="1511730"/>
            <a:ext cx="3890869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Bahnschrift SemiBold SemiConden" pitchFamily="34" charset="0"/>
              </a:rPr>
              <a:t>CUIDADOS AO SE ESCREVER CÓDIGO</a:t>
            </a:r>
            <a:endParaRPr lang="pt-BR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19800" y="2349414"/>
            <a:ext cx="6254833" cy="35137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pt-BR" b="1" dirty="0" smtClean="0">
                <a:solidFill>
                  <a:srgbClr val="A50021"/>
                </a:solidFill>
              </a:rPr>
              <a:t>EVITE: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Escrever código sem projeto suficiente;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Corrigir a </a:t>
            </a:r>
            <a:r>
              <a:rPr lang="pt-BR" sz="1600" dirty="0">
                <a:solidFill>
                  <a:srgbClr val="A50021"/>
                </a:solidFill>
              </a:rPr>
              <a:t>menos que </a:t>
            </a:r>
            <a:r>
              <a:rPr lang="pt-BR" sz="1600" dirty="0" smtClean="0">
                <a:solidFill>
                  <a:srgbClr val="A50021"/>
                </a:solidFill>
              </a:rPr>
              <a:t>seja realmente </a:t>
            </a:r>
            <a:r>
              <a:rPr lang="pt-BR" sz="1600" dirty="0">
                <a:solidFill>
                  <a:srgbClr val="A50021"/>
                </a:solidFill>
              </a:rPr>
              <a:t>um problema;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Escrever código a menos que precise dele;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Layout inconsistente e nomes confusos;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Código duplicado;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Jamais altere a apresentação e o comportamento ao mesmo tempo;  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Código Oscilante;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Código Morto;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>
                <a:solidFill>
                  <a:srgbClr val="A50021"/>
                </a:solidFill>
              </a:rPr>
              <a:t>Ignorar um erro;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A50021"/>
                </a:solidFill>
              </a:rPr>
              <a:t>Variáveis independentes</a:t>
            </a:r>
            <a:r>
              <a:rPr lang="pt-BR" dirty="0" smtClean="0">
                <a:solidFill>
                  <a:srgbClr val="A50021"/>
                </a:solidFill>
              </a:rPr>
              <a:t>.</a:t>
            </a:r>
            <a:endParaRPr lang="pt-BR" dirty="0">
              <a:solidFill>
                <a:srgbClr val="A50021"/>
              </a:solidFill>
            </a:endParaRPr>
          </a:p>
        </p:txBody>
      </p:sp>
      <p:pic>
        <p:nvPicPr>
          <p:cNvPr id="24" name="Imagem 23" descr="D:\Users\p055275\Downloads\240_F_30347714_Fhw6LnYfHaCme5a9EnyoJXK9COBCRXcX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89" y="5385224"/>
            <a:ext cx="923290" cy="9569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</p:spTree>
    <p:extLst>
      <p:ext uri="{BB962C8B-B14F-4D97-AF65-F5344CB8AC3E}">
        <p14:creationId xmlns:p14="http://schemas.microsoft.com/office/powerpoint/2010/main" val="22898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66304" y="0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25" y="5467500"/>
            <a:ext cx="869882" cy="86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upo 40"/>
          <p:cNvGrpSpPr/>
          <p:nvPr/>
        </p:nvGrpSpPr>
        <p:grpSpPr>
          <a:xfrm>
            <a:off x="2262527" y="2315566"/>
            <a:ext cx="7689171" cy="2255222"/>
            <a:chOff x="2016587" y="2097108"/>
            <a:chExt cx="7689171" cy="2255222"/>
          </a:xfrm>
        </p:grpSpPr>
        <p:sp>
          <p:nvSpPr>
            <p:cNvPr id="42" name="CaixaDeTexto 41"/>
            <p:cNvSpPr txBox="1"/>
            <p:nvPr/>
          </p:nvSpPr>
          <p:spPr>
            <a:xfrm>
              <a:off x="5110214" y="2097108"/>
              <a:ext cx="4595544" cy="109260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500" dirty="0" smtClean="0">
                  <a:solidFill>
                    <a:schemeClr val="bg1"/>
                  </a:solidFill>
                  <a:latin typeface="Zilla Slab SemiBold" pitchFamily="2" charset="0"/>
                  <a:ea typeface="Zilla Slab SemiBold" pitchFamily="2" charset="0"/>
                </a:rPr>
                <a:t>DÚVIDAS </a:t>
              </a:r>
              <a:r>
                <a:rPr lang="pt-BR" sz="3500" dirty="0" smtClean="0">
                  <a:solidFill>
                    <a:schemeClr val="bg1"/>
                  </a:solidFill>
                  <a:latin typeface="Zilla Slab SemiBold" pitchFamily="2" charset="0"/>
                  <a:ea typeface="Zilla Slab SemiBold" pitchFamily="2" charset="0"/>
                </a:rPr>
                <a:t>e</a:t>
              </a:r>
              <a:endParaRPr lang="pt-BR" sz="35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110214" y="3259723"/>
              <a:ext cx="4574397" cy="1092607"/>
            </a:xfrm>
            <a:prstGeom prst="rect">
              <a:avLst/>
            </a:prstGeom>
            <a:solidFill>
              <a:srgbClr val="9E0000"/>
            </a:solidFill>
            <a:ln w="3175" cap="flat">
              <a:solidFill>
                <a:srgbClr val="9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300" b="1" dirty="0" smtClean="0">
                  <a:solidFill>
                    <a:schemeClr val="bg1"/>
                  </a:solidFill>
                  <a:latin typeface="Bebas Neue Bold" pitchFamily="34" charset="0"/>
                </a:rPr>
                <a:t>PERGUNTAS </a:t>
              </a:r>
              <a:endParaRPr lang="pt-BR" sz="6300" b="1" dirty="0">
                <a:ln>
                  <a:solidFill>
                    <a:srgbClr val="9E0000"/>
                  </a:solidFill>
                </a:ln>
                <a:solidFill>
                  <a:schemeClr val="bg1"/>
                </a:solidFill>
                <a:latin typeface="Bebas Neue Bold" pitchFamily="34" charset="0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2016587" y="2105561"/>
              <a:ext cx="3057247" cy="2246769"/>
            </a:xfrm>
            <a:prstGeom prst="rect">
              <a:avLst/>
            </a:prstGeom>
            <a:noFill/>
            <a:ln>
              <a:solidFill>
                <a:srgbClr val="313D4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0" b="1" dirty="0" smtClean="0">
                  <a:solidFill>
                    <a:srgbClr val="44546A"/>
                  </a:solidFill>
                </a:rPr>
                <a:t>FIM</a:t>
              </a:r>
              <a:endParaRPr lang="pt-BR" sz="14000" b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91300" y="462326"/>
            <a:ext cx="5318911" cy="1091056"/>
            <a:chOff x="6880738" y="1187833"/>
            <a:chExt cx="5071201" cy="1091056"/>
          </a:xfrm>
        </p:grpSpPr>
        <p:sp>
          <p:nvSpPr>
            <p:cNvPr id="22" name="CaixaDeTexto 21"/>
            <p:cNvSpPr txBox="1"/>
            <p:nvPr/>
          </p:nvSpPr>
          <p:spPr>
            <a:xfrm>
              <a:off x="7271263" y="1201671"/>
              <a:ext cx="46806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A </a:t>
              </a:r>
              <a:r>
                <a:rPr lang="pt-BR" sz="1600" i="1" dirty="0">
                  <a:latin typeface="Adobe Devanagari" pitchFamily="18" charset="0"/>
                  <a:cs typeface="Adobe Devanagari" pitchFamily="18" charset="0"/>
                </a:rPr>
                <a:t>alegria não chega apenas no encontro do achado, mas faz parte do processo da busca. E ensinar e aprender não podem dar-se fora da procura, fora da boniteza e da alegria</a:t>
              </a:r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.</a:t>
              </a:r>
            </a:p>
            <a:p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Paulo Freire.</a:t>
              </a:r>
              <a:endParaRPr lang="pt-BR" sz="1600" i="1" dirty="0">
                <a:latin typeface="Adobe Devanagari" pitchFamily="18" charset="0"/>
                <a:cs typeface="Adobe Devanagari" pitchFamily="18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738" y="1187833"/>
              <a:ext cx="390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3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1" y="-416106"/>
            <a:ext cx="12192001" cy="7274106"/>
            <a:chOff x="-1" y="-416106"/>
            <a:chExt cx="12192001" cy="727410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416106"/>
              <a:ext cx="12192001" cy="7274106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5976754" y="5396723"/>
              <a:ext cx="2071871" cy="461665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PROGRAMAÇÃO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5976754" y="5867913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</p:spTree>
    <p:extLst>
      <p:ext uri="{BB962C8B-B14F-4D97-AF65-F5344CB8AC3E}">
        <p14:creationId xmlns:p14="http://schemas.microsoft.com/office/powerpoint/2010/main" val="17254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0"/>
            <a:ext cx="125253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4379197" y="357871"/>
            <a:ext cx="5012453" cy="1213491"/>
            <a:chOff x="4722097" y="357872"/>
            <a:chExt cx="5012453" cy="1213491"/>
          </a:xfrm>
        </p:grpSpPr>
        <p:sp>
          <p:nvSpPr>
            <p:cNvPr id="13" name="CaixaDeTexto 12"/>
            <p:cNvSpPr txBox="1"/>
            <p:nvPr/>
          </p:nvSpPr>
          <p:spPr>
            <a:xfrm>
              <a:off x="5867399" y="627545"/>
              <a:ext cx="2423603" cy="461665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JORNADA TÉCNICA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867399" y="1089817"/>
              <a:ext cx="3867151" cy="369332"/>
            </a:xfrm>
            <a:prstGeom prst="rect">
              <a:avLst/>
            </a:prstGeom>
            <a:solidFill>
              <a:srgbClr val="44546A">
                <a:alpha val="84706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Bahnschrift SemiBold SemiConden" pitchFamily="34" charset="0"/>
                </a:rPr>
                <a:t>Programação, Como Fazer a Diferença?</a:t>
              </a: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909AC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097" y="357872"/>
              <a:ext cx="885027" cy="1213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1C0C0"/>
              </a:clrFrom>
              <a:clrTo>
                <a:srgbClr val="C1C0C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49" y="3317710"/>
            <a:ext cx="1191994" cy="18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49" y="6339422"/>
            <a:ext cx="1810003" cy="42868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895316" y="2751294"/>
            <a:ext cx="4953533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hnschrift SemiBold SemiConden" pitchFamily="34" charset="0"/>
              </a:rPr>
              <a:t>CONTEÚDO</a:t>
            </a:r>
            <a:endParaRPr lang="pt-BR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895318" y="3133861"/>
            <a:ext cx="5299605" cy="1906359"/>
            <a:chOff x="5867400" y="2164468"/>
            <a:chExt cx="5299605" cy="1906359"/>
          </a:xfrm>
        </p:grpSpPr>
        <p:sp>
          <p:nvSpPr>
            <p:cNvPr id="25" name="CaixaDeTexto 24"/>
            <p:cNvSpPr txBox="1"/>
            <p:nvPr/>
          </p:nvSpPr>
          <p:spPr>
            <a:xfrm>
              <a:off x="5867400" y="2164468"/>
              <a:ext cx="4953532" cy="369332"/>
            </a:xfrm>
            <a:prstGeom prst="rect">
              <a:avLst/>
            </a:prstGeom>
            <a:solidFill>
              <a:srgbClr val="9E0000"/>
            </a:solidFill>
            <a:ln w="3175" cap="flat">
              <a:solidFill>
                <a:srgbClr val="9E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 – NATURAL/COBOL</a:t>
              </a:r>
              <a:endParaRPr lang="pt-BR" b="1" dirty="0">
                <a:ln>
                  <a:solidFill>
                    <a:srgbClr val="9E0000"/>
                  </a:solidFill>
                </a:ln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867400" y="2533800"/>
              <a:ext cx="5299605" cy="1537027"/>
              <a:chOff x="5867400" y="2533800"/>
              <a:chExt cx="5299605" cy="1537027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7635876" y="2537683"/>
                <a:ext cx="1594380" cy="152862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LIMPEZA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CRUD</a:t>
                </a: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COESÃO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ACOPLAMENTO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VALIDAÇÃO</a:t>
                </a:r>
                <a:endParaRPr lang="pt-BR" sz="1600" dirty="0">
                  <a:solidFill>
                    <a:srgbClr val="313D4D"/>
                  </a:solidFill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5867400" y="2533800"/>
                <a:ext cx="1581681" cy="152862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COMPLEXIDADE</a:t>
                </a: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ENGANO/ERRO</a:t>
                </a: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DEFEITO/FALHA</a:t>
                </a: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PARTES MÓVEIS</a:t>
                </a: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MANUTENÇÃO</a:t>
                </a:r>
              </a:p>
            </p:txBody>
          </p:sp>
          <p:sp>
            <p:nvSpPr>
              <p:cNvPr id="3" name="Retângulo 2"/>
              <p:cNvSpPr/>
              <p:nvPr/>
            </p:nvSpPr>
            <p:spPr>
              <a:xfrm>
                <a:off x="9258831" y="2542203"/>
                <a:ext cx="1908174" cy="152862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CODE SMELS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REFATORAÇÃO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DÍVIDA TÉCNICA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STRANGLER FIG</a:t>
                </a:r>
                <a:endParaRPr lang="pt-BR" sz="1600" dirty="0">
                  <a:solidFill>
                    <a:srgbClr val="313D4D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pt-BR" sz="1600" dirty="0" smtClean="0">
                    <a:solidFill>
                      <a:srgbClr val="313D4D"/>
                    </a:solidFill>
                  </a:rPr>
                  <a:t>SOLID</a:t>
                </a:r>
                <a:endParaRPr lang="pt-BR" sz="1600" dirty="0">
                  <a:solidFill>
                    <a:srgbClr val="313D4D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04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458018" y="1625090"/>
            <a:ext cx="11205915" cy="1277970"/>
            <a:chOff x="436385" y="4123108"/>
            <a:chExt cx="11205915" cy="1277970"/>
          </a:xfrm>
        </p:grpSpPr>
        <p:sp>
          <p:nvSpPr>
            <p:cNvPr id="35" name="CaixaDeTexto 34"/>
            <p:cNvSpPr txBox="1"/>
            <p:nvPr/>
          </p:nvSpPr>
          <p:spPr>
            <a:xfrm>
              <a:off x="515507" y="4123108"/>
              <a:ext cx="122498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36385" y="4477748"/>
              <a:ext cx="11205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44546A"/>
                  </a:solidFill>
                </a:rPr>
                <a:t>O</a:t>
              </a:r>
              <a:r>
                <a:rPr lang="pt-BR" dirty="0" smtClean="0">
                  <a:solidFill>
                    <a:srgbClr val="44546A"/>
                  </a:solidFill>
                </a:rPr>
                <a:t> </a:t>
              </a:r>
              <a:r>
                <a:rPr lang="pt-BR" dirty="0">
                  <a:solidFill>
                    <a:srgbClr val="44546A"/>
                  </a:solidFill>
                </a:rPr>
                <a:t>termo programa se refere a algo que se </a:t>
              </a:r>
              <a:r>
                <a:rPr lang="pt-BR" b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</a:t>
              </a:r>
              <a:r>
                <a:rPr lang="pt-BR" dirty="0" smtClean="0">
                  <a:solidFill>
                    <a:srgbClr val="44546A"/>
                  </a:solidFill>
                </a:rPr>
                <a:t> </a:t>
              </a:r>
              <a:r>
                <a:rPr lang="pt-BR" dirty="0">
                  <a:solidFill>
                    <a:srgbClr val="44546A"/>
                  </a:solidFill>
                </a:rPr>
                <a:t>com a intenção de executar mais tarde.</a:t>
              </a:r>
            </a:p>
            <a:p>
              <a:pPr algn="just"/>
              <a:r>
                <a:rPr lang="pt-BR" dirty="0">
                  <a:solidFill>
                    <a:srgbClr val="44546A"/>
                  </a:solidFill>
                </a:rPr>
                <a:t>Todo programa </a:t>
              </a:r>
              <a:r>
                <a:rPr lang="pt-BR" b="1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 ser planejado</a:t>
              </a:r>
              <a:r>
                <a:rPr lang="pt-BR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dirty="0">
                  <a:solidFill>
                    <a:srgbClr val="44546A"/>
                  </a:solidFill>
                </a:rPr>
                <a:t>por uma pessoa ou equipe, ou seja, por alguém que tem a </a:t>
              </a:r>
              <a:r>
                <a:rPr lang="pt-BR" b="1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capacidade de organizar algo de forma eficaz</a:t>
              </a:r>
              <a:r>
                <a:rPr lang="pt-BR" dirty="0">
                  <a:solidFill>
                    <a:srgbClr val="44546A"/>
                  </a:solidFill>
                </a:rPr>
                <a:t>. 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538303" y="3174881"/>
            <a:ext cx="1117325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9E0000"/>
                </a:solidFill>
              </a:rPr>
              <a:t>Os motivos para os computadores se comportarem mal na maioria das vezes </a:t>
            </a:r>
            <a:r>
              <a:rPr lang="pt-BR" sz="2200" dirty="0" smtClean="0">
                <a:solidFill>
                  <a:srgbClr val="9E0000"/>
                </a:solidFill>
              </a:rPr>
              <a:t>são em função de Processos mal </a:t>
            </a:r>
            <a:r>
              <a:rPr lang="pt-BR" sz="2200" dirty="0">
                <a:solidFill>
                  <a:srgbClr val="9E0000"/>
                </a:solidFill>
              </a:rPr>
              <a:t>avaliados/entendidos </a:t>
            </a:r>
            <a:r>
              <a:rPr lang="pt-BR" sz="2200" dirty="0" smtClean="0">
                <a:solidFill>
                  <a:srgbClr val="9E0000"/>
                </a:solidFill>
              </a:rPr>
              <a:t> e </a:t>
            </a:r>
            <a:r>
              <a:rPr lang="pt-BR" sz="2200" dirty="0">
                <a:solidFill>
                  <a:srgbClr val="9E0000"/>
                </a:solidFill>
              </a:rPr>
              <a:t>a má programação e quando digo má programação é em função da </a:t>
            </a:r>
            <a:r>
              <a:rPr lang="pt-BR" sz="2200" dirty="0" smtClean="0">
                <a:solidFill>
                  <a:srgbClr val="9E0000"/>
                </a:solidFill>
              </a:rPr>
              <a:t>complexidade </a:t>
            </a:r>
            <a:r>
              <a:rPr lang="pt-BR" sz="2200" dirty="0">
                <a:solidFill>
                  <a:srgbClr val="9E0000"/>
                </a:solidFill>
              </a:rPr>
              <a:t>do código e não a capacidade </a:t>
            </a:r>
            <a:r>
              <a:rPr lang="pt-BR" sz="2200" dirty="0" smtClean="0">
                <a:solidFill>
                  <a:srgbClr val="9E0000"/>
                </a:solidFill>
              </a:rPr>
              <a:t>do programador</a:t>
            </a:r>
            <a:r>
              <a:rPr lang="pt-BR" sz="2200" dirty="0">
                <a:solidFill>
                  <a:srgbClr val="9E0000"/>
                </a:solidFill>
              </a:rPr>
              <a:t>.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110915" y="5143497"/>
            <a:ext cx="3849600" cy="1257303"/>
            <a:chOff x="3840225" y="4880277"/>
            <a:chExt cx="3849600" cy="1601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506" y="4880277"/>
              <a:ext cx="3636710" cy="160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CaixaDeTexto 85"/>
            <p:cNvSpPr txBox="1"/>
            <p:nvPr/>
          </p:nvSpPr>
          <p:spPr>
            <a:xfrm>
              <a:off x="3840225" y="5460954"/>
              <a:ext cx="1825585" cy="307777"/>
            </a:xfrm>
            <a:prstGeom prst="rect">
              <a:avLst/>
            </a:prstGeom>
            <a:noFill/>
            <a:scene3d>
              <a:camera prst="orthographicFront">
                <a:rot lat="0" lon="20099991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898838" lon="2400000" rev="600000"/>
                </a:camera>
                <a:lightRig rig="threePt" dir="t"/>
              </a:scene3d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wis721 BlkCn BT" pitchFamily="34" charset="0"/>
                </a:rPr>
                <a:t>LEI DA ALTERAÇÃO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796861" y="5114357"/>
              <a:ext cx="1892964" cy="901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627B9C"/>
                  </a:solidFill>
                  <a:latin typeface="Swis721 BlkCn BT" pitchFamily="34" charset="0"/>
                </a:rPr>
                <a:t>A chance de introduzir um erro em seu programa é proporcional a quantidade de alterações que você fez.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450722" y="448488"/>
            <a:ext cx="4554739" cy="844835"/>
            <a:chOff x="6880738" y="1187833"/>
            <a:chExt cx="5071201" cy="844835"/>
          </a:xfrm>
        </p:grpSpPr>
        <p:sp>
          <p:nvSpPr>
            <p:cNvPr id="31" name="CaixaDeTexto 30"/>
            <p:cNvSpPr txBox="1"/>
            <p:nvPr/>
          </p:nvSpPr>
          <p:spPr>
            <a:xfrm>
              <a:off x="7271263" y="1201671"/>
              <a:ext cx="4680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Princípio geral: As soluções (avaliando-se os prós e contras) precisam ser mais simples que os problemas. </a:t>
              </a:r>
              <a:r>
                <a:rPr lang="pt-BR" sz="1600" i="1" dirty="0" err="1" smtClean="0">
                  <a:latin typeface="Adobe Devanagari" pitchFamily="18" charset="0"/>
                  <a:cs typeface="Adobe Devanagari" pitchFamily="18" charset="0"/>
                </a:rPr>
                <a:t>Nassim</a:t>
              </a:r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 </a:t>
              </a:r>
              <a:r>
                <a:rPr lang="pt-BR" sz="1600" i="1" dirty="0" err="1" smtClean="0">
                  <a:latin typeface="Adobe Devanagari" pitchFamily="18" charset="0"/>
                  <a:cs typeface="Adobe Devanagari" pitchFamily="18" charset="0"/>
                </a:rPr>
                <a:t>Taleb</a:t>
              </a:r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.</a:t>
              </a:r>
              <a:endParaRPr lang="pt-BR" sz="1600" i="1" dirty="0">
                <a:latin typeface="Adobe Devanagari" pitchFamily="18" charset="0"/>
                <a:cs typeface="Adobe Devanagari" pitchFamily="18" charset="0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738" y="1187833"/>
              <a:ext cx="390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1"/>
          <p:cNvPicPr/>
          <p:nvPr/>
        </p:nvPicPr>
        <p:blipFill>
          <a:blip r:embed="rId9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155" y="5582343"/>
            <a:ext cx="913450" cy="798619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" name="Grupo 1"/>
          <p:cNvGrpSpPr/>
          <p:nvPr/>
        </p:nvGrpSpPr>
        <p:grpSpPr>
          <a:xfrm>
            <a:off x="1122023" y="5229435"/>
            <a:ext cx="2187669" cy="1046059"/>
            <a:chOff x="1122024" y="5377072"/>
            <a:chExt cx="2187669" cy="1046059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3926">
              <a:off x="1122024" y="5377072"/>
              <a:ext cx="2187669" cy="847722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454" y="6189027"/>
              <a:ext cx="1072346" cy="234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75" y="3898156"/>
            <a:ext cx="836105" cy="13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96" y="14177"/>
              <a:ext cx="12238966" cy="6858000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082" y="6275494"/>
              <a:ext cx="1810003" cy="428685"/>
            </a:xfrm>
            <a:prstGeom prst="rect">
              <a:avLst/>
            </a:prstGeom>
          </p:spPr>
        </p:pic>
      </p:grpSp>
      <p:pic>
        <p:nvPicPr>
          <p:cNvPr id="48" name="Imagem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359760" y="3559602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ETAPAS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856270" y="632283"/>
            <a:ext cx="39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GeoSlab703 MdCn BT" pitchFamily="18" charset="0"/>
              </a:rPr>
              <a:t>BOM ANALISTA/PROGRAMADOR</a:t>
            </a:r>
            <a:endParaRPr lang="pt-BR" sz="14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grpSp>
        <p:nvGrpSpPr>
          <p:cNvPr id="69" name="Grupo 68"/>
          <p:cNvGrpSpPr/>
          <p:nvPr/>
        </p:nvGrpSpPr>
        <p:grpSpPr>
          <a:xfrm>
            <a:off x="-120624" y="88075"/>
            <a:ext cx="6357933" cy="6881049"/>
            <a:chOff x="4978943" y="165939"/>
            <a:chExt cx="6357933" cy="6881049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943" y="165939"/>
              <a:ext cx="6357933" cy="68810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CaixaDeTexto 70"/>
            <p:cNvSpPr txBox="1"/>
            <p:nvPr/>
          </p:nvSpPr>
          <p:spPr>
            <a:xfrm>
              <a:off x="6000369" y="484096"/>
              <a:ext cx="4946903" cy="261610"/>
            </a:xfrm>
            <a:prstGeom prst="rect">
              <a:avLst/>
            </a:prstGeom>
            <a:solidFill>
              <a:srgbClr val="A80000"/>
            </a:solidFill>
            <a:ln w="3175" cap="flat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SemiConden" pitchFamily="34" charset="0"/>
                </a:rPr>
                <a:t>EXEMPLO – CÓDIGO: NSISTXYZ  - NÃO TESTADO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6000368" y="887645"/>
              <a:ext cx="4946903" cy="54722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0010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* PROGRAMA </a:t>
              </a:r>
              <a:r>
                <a:rPr lang="pt-BR" sz="920" i="1" dirty="0" smtClean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NSIST999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0020 </a:t>
              </a:r>
              <a:r>
                <a:rPr lang="pt-BR" sz="920" i="1" dirty="0" smtClean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* BUSCAR USÚARIO </a:t>
              </a:r>
              <a:endParaRPr lang="pt-BR" sz="920" i="1" dirty="0">
                <a:solidFill>
                  <a:srgbClr val="A5002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0030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DEFINE DATA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0040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LOCAL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0050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1 SIST-HISTORICO(A128)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0060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1 REDEFINE SIST-HISTORICO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0070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2 #USUARIO(A8)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0080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2 #QTD-VALORES(N2)  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0090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2 #TAB-VALORES(12)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0100  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3 #VALOR(N7,2)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0110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LOCAL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0120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LOCAL USING AGP60ERR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0130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LOCAL USING AGP60ERV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0140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LOCAL USING LGP60ERR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0150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LOCAL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0160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1 #NOME(A70)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0160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1 #TIMESTAMP(A26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)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0180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#MATRICULA(A8)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0190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#ORGAO(I04)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0200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#COD-ERRO(N3)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0210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#MSG-ERRO(A77)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0220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#I(N2) </a:t>
              </a:r>
              <a:endParaRPr lang="pt-BR" sz="920" i="1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0230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#SOMA(N9,2)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0240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1 #EXISTE(I04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)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0250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1 #COUNT(I02)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0260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01 VWJORNADATECNICA VIEW OF SIST.JORNADA_TECNICA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0270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02 DDUSERID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0280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02 ORGAO   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0290  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02 DDTIMESTAMP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0300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INDEPENDENT 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0310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01 +USUARIO(A8)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0320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01 +PROGRAMA(A8)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0330 </a:t>
              </a:r>
              <a:r>
                <a:rPr lang="pt-BR" sz="920" i="1" dirty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rPr>
                <a:t>01 +SITUACAO(N2)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0340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END-DEFINE   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0350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ON ERROR                         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0360  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MOVE *PROGRAM TO #PARM-SQLERR.#PROG-CHAMADOR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0370  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CALLNAT 'NGP60ERR' #PARM-SQLERR                 </a:t>
              </a:r>
            </a:p>
            <a:p>
              <a:r>
                <a:rPr lang="pt-BR" sz="920" i="1" dirty="0" smtClean="0">
                  <a:latin typeface="Courier New" pitchFamily="49" charset="0"/>
                  <a:cs typeface="Courier New" pitchFamily="49" charset="0"/>
                </a:rPr>
                <a:t>0380 </a:t>
              </a:r>
              <a:r>
                <a:rPr lang="pt-BR" sz="920" i="1" dirty="0">
                  <a:latin typeface="Courier New" pitchFamily="49" charset="0"/>
                  <a:cs typeface="Courier New" pitchFamily="49" charset="0"/>
                </a:rPr>
                <a:t>END-ERROR                                         </a:t>
              </a:r>
            </a:p>
          </p:txBody>
        </p:sp>
      </p:grpSp>
      <p:pic>
        <p:nvPicPr>
          <p:cNvPr id="54" name="Imagem 53" descr="D:\Users\p055275\Downloads\Exemplo-removebg-preview.pn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78" y="5753100"/>
            <a:ext cx="924602" cy="557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5869822" y="93663"/>
            <a:ext cx="6357933" cy="6885861"/>
            <a:chOff x="6025169" y="81866"/>
            <a:chExt cx="6357933" cy="6885861"/>
          </a:xfrm>
        </p:grpSpPr>
        <p:grpSp>
          <p:nvGrpSpPr>
            <p:cNvPr id="56" name="Grupo 55"/>
            <p:cNvGrpSpPr/>
            <p:nvPr/>
          </p:nvGrpSpPr>
          <p:grpSpPr>
            <a:xfrm>
              <a:off x="6025169" y="81866"/>
              <a:ext cx="6357933" cy="6885861"/>
              <a:chOff x="44993" y="278701"/>
              <a:chExt cx="6357933" cy="6885861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3" y="278701"/>
                <a:ext cx="6357933" cy="68858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CaixaDeTexto 57"/>
              <p:cNvSpPr txBox="1"/>
              <p:nvPr/>
            </p:nvSpPr>
            <p:spPr>
              <a:xfrm>
                <a:off x="838339" y="644415"/>
                <a:ext cx="5564587" cy="547226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0390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SELECT CURRENT TIMESTAMP                          </a:t>
                </a:r>
              </a:p>
              <a:p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0400  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INTO #TIMESTAMP                               </a:t>
                </a:r>
              </a:p>
              <a:p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0410   </a:t>
                </a:r>
                <a:r>
                  <a:rPr lang="pt-BR" sz="92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FROM GP00-VWTIMESTAMP                         </a:t>
                </a:r>
              </a:p>
              <a:p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0420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END-SELECT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0430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IF +SITUACAO = 1 OR +SITUACAO = 2 OR +SITUACAO = 3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0440    </a:t>
                </a:r>
                <a:r>
                  <a:rPr lang="pt-BR" sz="92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OR +SITUACAO = 4 OR +SITUACAO = 5 OR +SITUACAO = 6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0450  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OR +SITUACAO = 7 OR +SITUACAO = 9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0460  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WRITE 'SITUACAO INVALIDA'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0470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END-IF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          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0480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CALLNAT 'NSISTXYZ' #MATRICULA #NOME #ORGAO #COD-ERRO #MSG-ERRO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0490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IF #COD-ERRO = 001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0500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WRITE 'OCORREU UM ERRO NA CHAMADA AO PROGRAMA'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0510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ESCAPE ROUTINE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0520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END-IF          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0530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*  CONTAR REGISTRO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0540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SELECT *        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0550    </a:t>
                </a:r>
                <a:r>
                  <a:rPr lang="pt-BR" sz="920" i="1" dirty="0" smtClean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INTO VIEW VWJORNADATECNICA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0560  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FROM SIST.JORNADA_TECNICA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0570  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WHERE DDUSERID = #MATRICULA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0580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ADD 1 TO #COUNT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0590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END-SELECT      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0600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IF #COUNT &gt; 0                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0610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WRITE 'REGISTRO DUPLICADO.' 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0620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END-IF </a:t>
                </a:r>
                <a:endParaRPr lang="pt-BR" sz="920" i="1" dirty="0" smtClean="0">
                  <a:solidFill>
                    <a:srgbClr val="A5002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0630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IF #COUNT = 0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0640 *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INSERIR REGISTRO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0650  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INSERT INTO SIST.JORNADA_TECNIC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0660    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(DDUSERID , DDORGAO ,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DDTIMESTAMP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0670    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VALUES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0680    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(+USUARIO , #ORGAO ,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#TIMESTAMP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)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0690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END-IF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0700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COMMIT 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0710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FOR #I= 01 TO 11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0720  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COMPUTE #SOMA = #SOMA + #VALOR(#I)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0730 </a:t>
                </a:r>
                <a:r>
                  <a:rPr lang="pt-BR" sz="920" i="1" dirty="0">
                    <a:solidFill>
                      <a:srgbClr val="A50021"/>
                    </a:solidFill>
                    <a:latin typeface="Courier New" pitchFamily="49" charset="0"/>
                    <a:cs typeface="Courier New" pitchFamily="49" charset="0"/>
                  </a:rPr>
                  <a:t>END-FOR                 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0740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WRITE 'SOMA TOTAL' #SOMA              </a:t>
                </a:r>
              </a:p>
              <a:p>
                <a:pPr>
                  <a:tabLst>
                    <a:tab pos="2335213" algn="l"/>
                  </a:tabLst>
                </a:pPr>
                <a:r>
                  <a:rPr lang="pt-BR" sz="920" i="1" dirty="0" smtClean="0">
                    <a:latin typeface="Courier New" pitchFamily="49" charset="0"/>
                    <a:cs typeface="Courier New" pitchFamily="49" charset="0"/>
                  </a:rPr>
                  <a:t>0750 </a:t>
                </a:r>
                <a:r>
                  <a:rPr lang="pt-BR" sz="920" i="1" dirty="0">
                    <a:latin typeface="Courier New" pitchFamily="49" charset="0"/>
                    <a:cs typeface="Courier New" pitchFamily="49" charset="0"/>
                  </a:rPr>
                  <a:t>END </a:t>
                </a:r>
              </a:p>
            </p:txBody>
          </p:sp>
        </p:grpSp>
        <p:pic>
          <p:nvPicPr>
            <p:cNvPr id="37" name="Imagem 36" descr="D:\Users\p055275\AppData\Local\Microsoft\Windows\Temporary Internet Files\Content.Word\Programador.jpg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2158" y="5863975"/>
              <a:ext cx="1106893" cy="76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rupo 30"/>
          <p:cNvGrpSpPr/>
          <p:nvPr/>
        </p:nvGrpSpPr>
        <p:grpSpPr>
          <a:xfrm>
            <a:off x="4026872" y="5495925"/>
            <a:ext cx="3636710" cy="1208254"/>
            <a:chOff x="3978506" y="4904546"/>
            <a:chExt cx="3636710" cy="1756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506" y="4904546"/>
              <a:ext cx="3636710" cy="17560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CaixaDeTexto 33"/>
            <p:cNvSpPr txBox="1"/>
            <p:nvPr/>
          </p:nvSpPr>
          <p:spPr>
            <a:xfrm>
              <a:off x="4044042" y="5434450"/>
              <a:ext cx="1545567" cy="523219"/>
            </a:xfrm>
            <a:prstGeom prst="rect">
              <a:avLst/>
            </a:prstGeom>
            <a:noFill/>
            <a:scene3d>
              <a:camera prst="orthographicFront">
                <a:rot lat="0" lon="20099991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898838" lon="2400000" rev="600000"/>
                </a:camera>
                <a:lightRig rig="threePt" dir="t"/>
              </a:scene3d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wis721 BlkCn BT" pitchFamily="34" charset="0"/>
                </a:rPr>
                <a:t>REGRA DE PROJETO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853541" y="5282811"/>
              <a:ext cx="1760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solidFill>
                    <a:srgbClr val="627B9C"/>
                  </a:solidFill>
                  <a:latin typeface="Swis721 BlkCn BT" pitchFamily="34" charset="0"/>
                </a:rPr>
                <a:t>Projeto não é democracia, decisões são tomadas por indivíduos. Projeto é colaboração.</a:t>
              </a:r>
              <a:endParaRPr lang="pt-BR" sz="1100" dirty="0">
                <a:solidFill>
                  <a:srgbClr val="627B9C"/>
                </a:solidFill>
                <a:latin typeface="Swis721 BlkCn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5" y="2445539"/>
            <a:ext cx="195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COMPLEXIDADE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417742" y="1603810"/>
            <a:ext cx="923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4546A"/>
                </a:solidFill>
              </a:rPr>
              <a:t>Qualidade do que é </a:t>
            </a:r>
            <a:r>
              <a:rPr lang="pt-BR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difícil, confuso, complicado</a:t>
            </a:r>
            <a:r>
              <a:rPr lang="pt-BR" dirty="0">
                <a:solidFill>
                  <a:srgbClr val="44546A"/>
                </a:solidFill>
              </a:rPr>
              <a:t>. Qualidade daquilo que possui múltiplos aspectos ou elementos cujas relações de interdependência são </a:t>
            </a:r>
            <a:r>
              <a:rPr lang="pt-BR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incompreensíveis</a:t>
            </a:r>
            <a:r>
              <a:rPr lang="pt-BR" dirty="0" smtClean="0">
                <a:solidFill>
                  <a:srgbClr val="44546A"/>
                </a:solidFill>
              </a:rPr>
              <a:t>. Já a simplicidade é </a:t>
            </a:r>
            <a:r>
              <a:rPr lang="pt-BR" dirty="0">
                <a:solidFill>
                  <a:srgbClr val="313D4D"/>
                </a:solidFill>
              </a:rPr>
              <a:t>aquilo que não é complicado, que é </a:t>
            </a: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</a:t>
            </a:r>
            <a:r>
              <a:rPr lang="pt-BR" dirty="0">
                <a:solidFill>
                  <a:srgbClr val="313D4D"/>
                </a:solidFill>
              </a:rPr>
              <a:t> e </a:t>
            </a:r>
            <a:r>
              <a:rPr lang="pt-B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pt-BR" b="1" dirty="0" smtClean="0">
                <a:solidFill>
                  <a:srgbClr val="313D4D"/>
                </a:solidFill>
              </a:rPr>
              <a:t>.</a:t>
            </a:r>
            <a:endParaRPr lang="pt-BR" dirty="0">
              <a:solidFill>
                <a:srgbClr val="44546A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980945" y="2271108"/>
            <a:ext cx="7449385" cy="4403956"/>
            <a:chOff x="2980945" y="3249802"/>
            <a:chExt cx="7449385" cy="4403956"/>
          </a:xfrm>
        </p:grpSpPr>
        <p:grpSp>
          <p:nvGrpSpPr>
            <p:cNvPr id="18" name="Grupo 17"/>
            <p:cNvGrpSpPr/>
            <p:nvPr/>
          </p:nvGrpSpPr>
          <p:grpSpPr>
            <a:xfrm>
              <a:off x="2980945" y="3249802"/>
              <a:ext cx="7449385" cy="4403956"/>
              <a:chOff x="2980945" y="3249802"/>
              <a:chExt cx="7449385" cy="4403956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945" y="3249802"/>
                <a:ext cx="7449385" cy="44039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tângulo 43"/>
              <p:cNvSpPr/>
              <p:nvPr/>
            </p:nvSpPr>
            <p:spPr>
              <a:xfrm>
                <a:off x="3558656" y="4285884"/>
                <a:ext cx="6397418" cy="2831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t-BR" sz="1100" b="1" dirty="0" smtClean="0">
                    <a:cs typeface="Calibri"/>
                  </a:rPr>
                  <a:t>❶ </a:t>
                </a:r>
                <a:r>
                  <a:rPr lang="pt-BR" sz="1100" b="1" dirty="0" smtClean="0">
                    <a:solidFill>
                      <a:srgbClr val="313D4D"/>
                    </a:solidFill>
                    <a:cs typeface="Courier New" pitchFamily="49" charset="0"/>
                  </a:rPr>
                  <a:t>LEGIBILIDADE:</a:t>
                </a:r>
                <a:r>
                  <a:rPr lang="pt-BR" sz="1100" dirty="0" smtClean="0">
                    <a:solidFill>
                      <a:srgbClr val="313D4D"/>
                    </a:solidFill>
                    <a:cs typeface="Courier New" pitchFamily="49" charset="0"/>
                  </a:rPr>
                  <a:t> </a:t>
                </a:r>
                <a:r>
                  <a:rPr lang="pt-BR" sz="1100" b="1" dirty="0" smtClean="0">
                    <a:solidFill>
                      <a:srgbClr val="313D4D"/>
                    </a:solidFill>
                  </a:rPr>
                  <a:t>     </a:t>
                </a:r>
                <a:endParaRPr lang="pt-BR" sz="1100" dirty="0">
                  <a:solidFill>
                    <a:srgbClr val="313D4D"/>
                  </a:solidFill>
                  <a:cs typeface="Courier New" pitchFamily="49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100" b="1" dirty="0">
                    <a:solidFill>
                      <a:srgbClr val="313D4D"/>
                    </a:solidFill>
                    <a:cs typeface="Calibri"/>
                  </a:rPr>
                  <a:t>❷ </a:t>
                </a:r>
                <a:r>
                  <a:rPr lang="pt-BR" sz="1100" b="1" dirty="0" smtClean="0">
                    <a:solidFill>
                      <a:srgbClr val="313D4D"/>
                    </a:solidFill>
                    <a:cs typeface="Calibri"/>
                  </a:rPr>
                  <a:t>COMENTÁRIOS:</a:t>
                </a:r>
                <a:endParaRPr lang="pt-BR" sz="1100" dirty="0" smtClean="0">
                  <a:solidFill>
                    <a:srgbClr val="313D4D"/>
                  </a:solidFill>
                </a:endParaRPr>
              </a:p>
              <a:p>
                <a:r>
                  <a:rPr lang="pt-BR" sz="900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PROGRAMA</a:t>
                </a:r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: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NSIST999</a:t>
                </a:r>
                <a:endParaRPr lang="pt-BR" sz="1000" b="1" i="1" dirty="0">
                  <a:solidFill>
                    <a:srgbClr val="313D4D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OBJETIVO</a:t>
                </a:r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: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BUSCAR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USUARIO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;</a:t>
                </a:r>
                <a:endParaRPr lang="pt-BR" sz="1000" i="1" dirty="0">
                  <a:solidFill>
                    <a:srgbClr val="313D4D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100" b="1" dirty="0" smtClean="0">
                    <a:solidFill>
                      <a:srgbClr val="313D4D"/>
                    </a:solidFill>
                    <a:cs typeface="Calibri"/>
                  </a:rPr>
                  <a:t>❸ NOME DAS VARIÁVEIS:</a:t>
                </a:r>
              </a:p>
              <a:p>
                <a:r>
                  <a:rPr lang="pt-BR" sz="900" b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1 SIST-HISTORICO(A128)    </a:t>
                </a:r>
              </a:p>
              <a:p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3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#VALOR(N7,2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endParaRPr lang="pt-BR" sz="400" i="1" dirty="0" smtClean="0">
                  <a:solidFill>
                    <a:srgbClr val="313D4D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1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#NOME(A70);               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1100" b="1" dirty="0" smtClean="0">
                    <a:solidFill>
                      <a:srgbClr val="313D4D"/>
                    </a:solidFill>
                    <a:cs typeface="Calibri"/>
                  </a:rPr>
                  <a:t>❹ </a:t>
                </a:r>
                <a:r>
                  <a:rPr lang="pt-BR" sz="1100" b="1" dirty="0">
                    <a:solidFill>
                      <a:srgbClr val="313D4D"/>
                    </a:solidFill>
                    <a:cs typeface="Calibri"/>
                  </a:rPr>
                  <a:t>BLOCO IF/ELSE </a:t>
                </a:r>
                <a:r>
                  <a:rPr lang="pt-BR" sz="1100" b="1" dirty="0" smtClean="0">
                    <a:solidFill>
                      <a:srgbClr val="313D4D"/>
                    </a:solidFill>
                    <a:cs typeface="Calibri"/>
                  </a:rPr>
                  <a:t>e EXPRESSÃO CONDICIONAL:</a:t>
                </a:r>
                <a:endParaRPr lang="pt-BR" sz="1100" b="1" u="sng" dirty="0">
                  <a:solidFill>
                    <a:srgbClr val="313D4D"/>
                  </a:solidFill>
                  <a:cs typeface="Calibri"/>
                </a:endParaRPr>
              </a:p>
              <a:p>
                <a:r>
                  <a:rPr lang="pt-BR" sz="900" b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IF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+SITUACAO = 1 OR +SITUACAO = 2 OR +SITUACAO = 3  </a:t>
                </a:r>
              </a:p>
              <a:p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OR +SITUACAO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=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4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OR +SITUACAO =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5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OR +SITUACAO =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6  </a:t>
                </a:r>
                <a:endParaRPr lang="pt-BR" sz="1000" b="1" i="1" dirty="0">
                  <a:solidFill>
                    <a:srgbClr val="313D4D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OR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+SITUACAO =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7 </a:t>
                </a:r>
                <a:r>
                  <a:rPr lang="pt-BR" sz="1000" b="1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OR +SITUACAO = </a:t>
                </a:r>
                <a:r>
                  <a:rPr lang="pt-BR" sz="1000" b="1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9</a:t>
                </a:r>
                <a:endParaRPr lang="pt-BR" sz="1000" b="1" i="1" dirty="0">
                  <a:solidFill>
                    <a:srgbClr val="313D4D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    </a:t>
                </a:r>
                <a:r>
                  <a:rPr lang="pt-BR" sz="1000" i="1" dirty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WRITE 'SITUACAO INVALIDA'</a:t>
                </a:r>
              </a:p>
              <a:p>
                <a:r>
                  <a:rPr lang="pt-BR" sz="1000" i="1" dirty="0" smtClean="0">
                    <a:solidFill>
                      <a:srgbClr val="313D4D"/>
                    </a:solidFill>
                    <a:latin typeface="Courier New" pitchFamily="49" charset="0"/>
                    <a:cs typeface="Courier New" pitchFamily="49" charset="0"/>
                  </a:rPr>
                  <a:t>                END-IF.</a:t>
                </a:r>
              </a:p>
            </p:txBody>
          </p:sp>
        </p:grpSp>
        <p:sp>
          <p:nvSpPr>
            <p:cNvPr id="16" name="Retângulo de cantos arredondados 15"/>
            <p:cNvSpPr/>
            <p:nvPr/>
          </p:nvSpPr>
          <p:spPr>
            <a:xfrm>
              <a:off x="3136391" y="3813909"/>
              <a:ext cx="7178041" cy="330937"/>
            </a:xfrm>
            <a:prstGeom prst="round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COMPLEXIDADE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4668597" y="5403413"/>
            <a:ext cx="4113627" cy="1369606"/>
          </a:xfrm>
          <a:prstGeom prst="rect">
            <a:avLst/>
          </a:prstGeom>
          <a:solidFill>
            <a:srgbClr val="9E0000"/>
          </a:solidFill>
          <a:ln>
            <a:solidFill>
              <a:srgbClr val="A8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(+SITUACAO &gt;=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OR +SITUACAO &lt;=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07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 OR +SITUACAO =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09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WRITE 'SITUACAO INVALIDA'</a:t>
            </a:r>
          </a:p>
          <a:p>
            <a:r>
              <a:rPr 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END-IF</a:t>
            </a:r>
          </a:p>
          <a:p>
            <a:endParaRPr lang="en-US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OU</a:t>
            </a:r>
          </a:p>
          <a:p>
            <a:endParaRPr lang="en-U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+SITUAÇÃO EQ 01  THRU 09 BUT NOT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08</a:t>
            </a:r>
          </a:p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WRITE ‘SITUAÇÃO INVALIDA’</a:t>
            </a:r>
          </a:p>
          <a:p>
            <a:r>
              <a:rPr 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END-IF</a:t>
            </a:r>
            <a:endParaRPr lang="pt-BR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86344"/>
              </p:ext>
            </p:extLst>
          </p:nvPr>
        </p:nvGraphicFramePr>
        <p:xfrm>
          <a:off x="5949266" y="4169107"/>
          <a:ext cx="2576725" cy="13908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Operadores Aritméticos Unários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Símbolo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Precedência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(-)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O operador unário negativo inverte o sinal de uma expressão de positivo para negativo ou </a:t>
                      </a:r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vice-versa</a:t>
                      </a:r>
                    </a:p>
                    <a:p>
                      <a:pPr algn="l" fontAlgn="ctr"/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7187"/>
              </p:ext>
            </p:extLst>
          </p:nvPr>
        </p:nvGraphicFramePr>
        <p:xfrm>
          <a:off x="8930766" y="4430586"/>
          <a:ext cx="1444625" cy="14893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Operadores Relacionais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Símbolo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&lt;  - lt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Menor 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&gt; - gt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Maior 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= - eq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Igual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&lt;&gt;</a:t>
                      </a:r>
                      <a:r>
                        <a:rPr lang="pt-BR" sz="1000" b="0" i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- ne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Diferente 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&lt;= - le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Menor ou Igual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&gt;= - ge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Maior ou Igual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663"/>
              </p:ext>
            </p:extLst>
          </p:nvPr>
        </p:nvGraphicFramePr>
        <p:xfrm>
          <a:off x="5955879" y="2290053"/>
          <a:ext cx="2540443" cy="13232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Operadores Designação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Símbolo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O operador de designação (=) é utilizado para copiar uma constante, um literal, um resultado de expressão de variável ou um resultado de função para uma variável</a:t>
                      </a:r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ctr"/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32920"/>
              </p:ext>
            </p:extLst>
          </p:nvPr>
        </p:nvGraphicFramePr>
        <p:xfrm>
          <a:off x="8872745" y="1707221"/>
          <a:ext cx="1838325" cy="15811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Operadores Aritméticos Binários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Símbolo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Precedência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Adição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Subtração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Multiplicação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Divisão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Potência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Módulo</a:t>
                      </a:r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4" name="Grupo 53"/>
          <p:cNvGrpSpPr/>
          <p:nvPr/>
        </p:nvGrpSpPr>
        <p:grpSpPr>
          <a:xfrm>
            <a:off x="4513511" y="5403413"/>
            <a:ext cx="4328081" cy="1369606"/>
            <a:chOff x="3978506" y="4904546"/>
            <a:chExt cx="3685373" cy="1756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506" y="4904546"/>
              <a:ext cx="3636710" cy="17560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4054852" y="5468061"/>
              <a:ext cx="1364522" cy="632669"/>
            </a:xfrm>
            <a:prstGeom prst="rect">
              <a:avLst/>
            </a:prstGeom>
            <a:noFill/>
            <a:scene3d>
              <a:camera prst="orthographicFront">
                <a:rot lat="0" lon="20099991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898838" lon="2400000" rev="600000"/>
                </a:camera>
                <a:lightRig rig="threePt" dir="t"/>
              </a:scene3d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wis721 BlkCn BT" pitchFamily="34" charset="0"/>
                </a:rPr>
                <a:t>LEI DA SIMPLICIDADE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</a:endParaRP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5903565" y="5153027"/>
              <a:ext cx="1760314" cy="1135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627B9C"/>
                  </a:solidFill>
                  <a:latin typeface="Swis721 BlkCn BT" pitchFamily="34" charset="0"/>
                </a:rPr>
                <a:t>A </a:t>
              </a:r>
              <a:r>
                <a:rPr lang="pt-BR" sz="1100" dirty="0" smtClean="0">
                  <a:solidFill>
                    <a:srgbClr val="627B9C"/>
                  </a:solidFill>
                  <a:latin typeface="Swis721 BlkCn BT" pitchFamily="34" charset="0"/>
                </a:rPr>
                <a:t>facilidade de manutenção de qualquer software é proporcional a simplicidade de suas partes individuais. Simplicidade exige projeto.</a:t>
              </a:r>
              <a:endParaRPr lang="pt-BR" sz="1100" dirty="0">
                <a:solidFill>
                  <a:srgbClr val="627B9C"/>
                </a:solidFill>
                <a:latin typeface="Swis721 BlkCn BT" pitchFamily="34" charset="0"/>
              </a:endParaRPr>
            </a:p>
          </p:txBody>
        </p:sp>
      </p:grp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01769"/>
              </p:ext>
            </p:extLst>
          </p:nvPr>
        </p:nvGraphicFramePr>
        <p:xfrm>
          <a:off x="2305914" y="1735207"/>
          <a:ext cx="3188798" cy="43448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Operadores Lógicos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Símbolo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and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em um valor VERDADEIRO se os dois valores de entrada da operação forem </a:t>
                      </a:r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VERDADEIROS.</a:t>
                      </a:r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nand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em VERDADEIRO, se ao menos um dos dois valores for FALSO, na verdade este é o operador AND seguido do operador NOT.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or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em um valor VERDADEIRO se ao menos UM dos dois valores de entrada da operação for VERDADEIRO.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xor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em VERDADEIRO se apenas um dos valores de entrada for VERDADEIRO, ou seja, apenas se os valores de entrada forem DIFERENTES.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not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É o único operador que recebe como entrada apenas um valor, e sua função é simplesmente inverter os valores.</a:t>
                      </a:r>
                      <a:b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Se o valor de entrada for VERDADEIRO, o resultado será FALSO e se o valor de entrada for FALSO, o resultado será VERDADEIRO.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xnor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VERDADEIRO se os valores de entrada forem IGUAIS.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nor</a:t>
                      </a:r>
                      <a:endParaRPr lang="pt-BR" sz="10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Resulta em VERDADEIRO, se os dois valores forem FALSO, na verdade este é o operador OR seguido do operador NOT.</a:t>
                      </a:r>
                    </a:p>
                    <a:p>
                      <a:pPr algn="l" fontAlgn="b"/>
                      <a:endParaRPr lang="pt-BR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3" grpId="2"/>
      <p:bldP spid="73" grpId="3"/>
      <p:bldP spid="73" grpId="4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6" y="2445539"/>
            <a:ext cx="195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ENGANO/ERRO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2479403" y="2383970"/>
            <a:ext cx="9457400" cy="771597"/>
            <a:chOff x="531636" y="4123108"/>
            <a:chExt cx="10951318" cy="771597"/>
          </a:xfrm>
        </p:grpSpPr>
        <p:sp>
          <p:nvSpPr>
            <p:cNvPr id="36" name="CaixaDeTexto 35"/>
            <p:cNvSpPr txBox="1"/>
            <p:nvPr/>
          </p:nvSpPr>
          <p:spPr>
            <a:xfrm>
              <a:off x="563130" y="4123108"/>
              <a:ext cx="81956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ERRO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31636" y="4525373"/>
              <a:ext cx="10951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44546A"/>
                  </a:solidFill>
                </a:rPr>
                <a:t>É a diferença entre um resultado obtido e um resultado esperado, podendo gerar um </a:t>
              </a:r>
              <a:r>
                <a:rPr lang="pt-BR" dirty="0" smtClean="0">
                  <a:solidFill>
                    <a:srgbClr val="44546A"/>
                  </a:solidFill>
                </a:rPr>
                <a:t>defeito</a:t>
              </a:r>
              <a:r>
                <a:rPr lang="pt-BR" dirty="0">
                  <a:solidFill>
                    <a:srgbClr val="313D4D"/>
                  </a:solidFill>
                </a:rPr>
                <a:t>.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2417741" y="1645306"/>
            <a:ext cx="9412343" cy="738664"/>
            <a:chOff x="532663" y="3303456"/>
            <a:chExt cx="10951318" cy="738664"/>
          </a:xfrm>
        </p:grpSpPr>
        <p:sp>
          <p:nvSpPr>
            <p:cNvPr id="40" name="CaixaDeTexto 39"/>
            <p:cNvSpPr txBox="1"/>
            <p:nvPr/>
          </p:nvSpPr>
          <p:spPr>
            <a:xfrm>
              <a:off x="532663" y="3672788"/>
              <a:ext cx="10951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44546A"/>
                  </a:solidFill>
                </a:rPr>
                <a:t>É uma ação humana que produz um resultado incorreto, introduzindo um erro. Por engano do </a:t>
              </a:r>
              <a:r>
                <a:rPr lang="pt-BR" dirty="0" smtClean="0">
                  <a:solidFill>
                    <a:srgbClr val="44546A"/>
                  </a:solidFill>
                </a:rPr>
                <a:t>ator.</a:t>
              </a:r>
              <a:endParaRPr lang="pt-BR" dirty="0">
                <a:solidFill>
                  <a:srgbClr val="44546A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04407" y="3303456"/>
              <a:ext cx="1136779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ENGANO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874614" y="2913062"/>
            <a:ext cx="7028338" cy="3718211"/>
            <a:chOff x="2874614" y="2913062"/>
            <a:chExt cx="7028338" cy="3718211"/>
          </a:xfrm>
        </p:grpSpPr>
        <p:grpSp>
          <p:nvGrpSpPr>
            <p:cNvPr id="45" name="Grupo 44"/>
            <p:cNvGrpSpPr/>
            <p:nvPr/>
          </p:nvGrpSpPr>
          <p:grpSpPr>
            <a:xfrm>
              <a:off x="2874614" y="2913062"/>
              <a:ext cx="7028338" cy="3718211"/>
              <a:chOff x="3090674" y="3112070"/>
              <a:chExt cx="7028338" cy="4120365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3090674" y="3112070"/>
                <a:ext cx="7028338" cy="4120365"/>
                <a:chOff x="3090674" y="3112070"/>
                <a:chExt cx="7028338" cy="4120365"/>
              </a:xfrm>
            </p:grpSpPr>
            <p:pic>
              <p:nvPicPr>
                <p:cNvPr id="54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0674" y="3112070"/>
                  <a:ext cx="7028338" cy="412036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tângulo 54"/>
                <p:cNvSpPr/>
                <p:nvPr/>
              </p:nvSpPr>
              <p:spPr>
                <a:xfrm>
                  <a:off x="3512936" y="4090049"/>
                  <a:ext cx="6397418" cy="22339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ENGANO</a:t>
                  </a:r>
                  <a:r>
                    <a:rPr lang="pt-BR" sz="900" b="1" dirty="0">
                      <a:solidFill>
                        <a:srgbClr val="313D4D"/>
                      </a:solidFill>
                      <a:cs typeface="Courier New" pitchFamily="49" charset="0"/>
                    </a:rPr>
                    <a:t>:</a:t>
                  </a:r>
                  <a:r>
                    <a:rPr lang="pt-BR" sz="9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900" b="1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r>
                    <a:rPr lang="pt-BR" sz="900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1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SIST-HISTORICO(A128)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1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REDEFINE SIST-HISTORICO       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2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#USUARIO(A8)         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2 #QTD-VALORES(N2)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2 #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TAB-VALORES(12)    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3 #VALOR(N7,2)  </a:t>
                  </a:r>
                  <a:endParaRPr lang="pt-BR" sz="1000" i="1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endParaRPr lang="pt-BR" sz="1000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FOR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#I= 01 TO </a:t>
                  </a:r>
                  <a:r>
                    <a:rPr lang="pt-BR" sz="1000" b="1" i="1" dirty="0">
                      <a:latin typeface="Courier New" pitchFamily="49" charset="0"/>
                      <a:cs typeface="Courier New" pitchFamily="49" charset="0"/>
                    </a:rPr>
                    <a:t>11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                  </a:t>
                  </a:r>
                </a:p>
                <a:p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COMPUTE </a:t>
                  </a:r>
                  <a:r>
                    <a:rPr lang="pt-BR" sz="1000" i="1" dirty="0">
                      <a:latin typeface="Courier New" pitchFamily="49" charset="0"/>
                      <a:cs typeface="Courier New" pitchFamily="49" charset="0"/>
                    </a:rPr>
                    <a:t>#SOMA = #SOMA #VALOR(#I)        </a:t>
                  </a: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     END-FOR              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endParaRPr lang="pt-BR" sz="900" dirty="0" smtClean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53" name="Retângulo de cantos arredondados 52"/>
              <p:cNvSpPr/>
              <p:nvPr/>
            </p:nvSpPr>
            <p:spPr>
              <a:xfrm>
                <a:off x="3264407" y="3674289"/>
                <a:ext cx="6744877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ENGANO/ERRO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Retângulo 55"/>
            <p:cNvSpPr/>
            <p:nvPr/>
          </p:nvSpPr>
          <p:spPr>
            <a:xfrm>
              <a:off x="6960652" y="4903172"/>
              <a:ext cx="2671496" cy="507831"/>
            </a:xfrm>
            <a:prstGeom prst="rect">
              <a:avLst/>
            </a:prstGeom>
            <a:solidFill>
              <a:srgbClr val="9E0000"/>
            </a:solidFill>
            <a:ln>
              <a:solidFill>
                <a:srgbClr val="A8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FOR #I= 01 TO </a:t>
              </a:r>
              <a:r>
                <a:rPr lang="pt-B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12                    </a:t>
              </a: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  <a:p>
              <a:r>
                <a: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COMPUTE #SOMA = #SOMA #VALOR(#I)        </a:t>
              </a:r>
            </a:p>
            <a:p>
              <a:r>
                <a:rPr lang="pt-B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END-FOR                               </a:t>
              </a: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3318474" y="5484769"/>
              <a:ext cx="6096000" cy="938719"/>
              <a:chOff x="3519908" y="5484769"/>
              <a:chExt cx="6096000" cy="938719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3519908" y="5484769"/>
                <a:ext cx="6096000" cy="9387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t-BR" sz="1100" b="1" dirty="0">
                    <a:solidFill>
                      <a:srgbClr val="313D4D"/>
                    </a:solidFill>
                    <a:cs typeface="Calibri"/>
                  </a:rPr>
                  <a:t>❷ </a:t>
                </a:r>
                <a:r>
                  <a:rPr lang="pt-BR" sz="1100" b="1" dirty="0" smtClean="0">
                    <a:solidFill>
                      <a:srgbClr val="313D4D"/>
                    </a:solidFill>
                    <a:cs typeface="Calibri"/>
                  </a:rPr>
                  <a:t>ERRO:</a:t>
                </a:r>
                <a:endParaRPr lang="pt-BR" sz="1100" dirty="0">
                  <a:solidFill>
                    <a:srgbClr val="313D4D"/>
                  </a:solidFill>
                </a:endParaRPr>
              </a:p>
              <a:p>
                <a:r>
                  <a:rPr lang="pt-BR" sz="900" i="1" dirty="0" smtClean="0">
                    <a:latin typeface="Courier New" pitchFamily="49" charset="0"/>
                    <a:cs typeface="Courier New" pitchFamily="49" charset="0"/>
                  </a:rPr>
                  <a:t>   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#I= 01 TO </a:t>
                </a:r>
                <a:r>
                  <a:rPr lang="pt-BR" sz="1000" b="1" i="1" dirty="0" smtClean="0">
                    <a:latin typeface="Courier New" pitchFamily="49" charset="0"/>
                    <a:cs typeface="Courier New" pitchFamily="49" charset="0"/>
                  </a:rPr>
                  <a:t>12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                   </a:t>
                </a:r>
                <a:endParaRPr lang="pt-BR" sz="1000" i="1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     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COMPUTE </a:t>
                </a:r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#SOMA = #SOMA #VALOR(#I)        </a:t>
                </a:r>
              </a:p>
              <a:p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 END-FOR                               </a:t>
                </a:r>
                <a:endParaRPr lang="pt-BR" sz="1000" i="1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pt-BR" sz="9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6944412" y="5632894"/>
                <a:ext cx="2671496" cy="507831"/>
              </a:xfrm>
              <a:prstGeom prst="rect">
                <a:avLst/>
              </a:prstGeom>
              <a:solidFill>
                <a:srgbClr val="9E0000"/>
              </a:solidFill>
              <a:ln>
                <a:solidFill>
                  <a:srgbClr val="A8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FOR #I= 01 TO </a:t>
                </a:r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#QTD-VALORES                    </a:t>
                </a:r>
                <a:endPara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COMPUTE #SOMA = #SOMA #VALOR(#I)        </a:t>
                </a:r>
              </a:p>
              <a:p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END-FOR                               </a:t>
                </a:r>
                <a:endPara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6863913" y="678451"/>
            <a:ext cx="4588877" cy="598613"/>
            <a:chOff x="6880738" y="1187833"/>
            <a:chExt cx="4674404" cy="598613"/>
          </a:xfrm>
        </p:grpSpPr>
        <p:sp>
          <p:nvSpPr>
            <p:cNvPr id="64" name="CaixaDeTexto 63"/>
            <p:cNvSpPr txBox="1"/>
            <p:nvPr/>
          </p:nvSpPr>
          <p:spPr>
            <a:xfrm>
              <a:off x="7271263" y="1201671"/>
              <a:ext cx="4283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 smtClean="0">
                  <a:latin typeface="Adobe Devanagari" pitchFamily="18" charset="0"/>
                  <a:cs typeface="Adobe Devanagari" pitchFamily="18" charset="0"/>
                </a:rPr>
                <a:t>Resistente a falhas é algo factível; isento de falhas não. Nassim Taleb</a:t>
              </a:r>
              <a:endParaRPr lang="pt-BR" sz="1600" i="1" dirty="0">
                <a:latin typeface="Adobe Devanagari" pitchFamily="18" charset="0"/>
                <a:cs typeface="Adobe Devanagari" pitchFamily="18" charset="0"/>
              </a:endParaRP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738" y="1187833"/>
              <a:ext cx="390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" name="CaixaDeTexto 65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-57896" y="14177"/>
            <a:ext cx="12238966" cy="6858000"/>
            <a:chOff x="-57896" y="14177"/>
            <a:chExt cx="12238966" cy="6858000"/>
          </a:xfrm>
        </p:grpSpPr>
        <p:grpSp>
          <p:nvGrpSpPr>
            <p:cNvPr id="47" name="Grupo 46"/>
            <p:cNvGrpSpPr/>
            <p:nvPr/>
          </p:nvGrpSpPr>
          <p:grpSpPr>
            <a:xfrm>
              <a:off x="-57896" y="14177"/>
              <a:ext cx="12238966" cy="6858000"/>
              <a:chOff x="-57896" y="14177"/>
              <a:chExt cx="12238966" cy="6858000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96" y="14177"/>
                <a:ext cx="12238966" cy="6858000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0082" y="6275494"/>
                <a:ext cx="1810003" cy="428685"/>
              </a:xfrm>
              <a:prstGeom prst="rect">
                <a:avLst/>
              </a:prstGeom>
            </p:spPr>
          </p:pic>
        </p:grp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855">
              <a:off x="9526261" y="158728"/>
              <a:ext cx="1276528" cy="221010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82" y="6275494"/>
            <a:ext cx="1810003" cy="4286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855">
            <a:off x="9526261" y="158728"/>
            <a:ext cx="1276528" cy="2210108"/>
          </a:xfrm>
          <a:prstGeom prst="rect">
            <a:avLst/>
          </a:prstGeom>
        </p:spPr>
      </p:pic>
      <p:sp>
        <p:nvSpPr>
          <p:cNvPr id="59" name="AutoShape 6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0" name="AutoShape 8" descr="C:\Users\ricar\Downloads\Vetores\maquete-de-cartao-de-visita-em-branco-em-tom-branco_53876-11656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9359758" y="678451"/>
            <a:ext cx="206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GeoSlab703 MdCn BT" pitchFamily="18" charset="0"/>
              </a:rPr>
              <a:t>ORIENTAÇÃO A OBJETO</a:t>
            </a:r>
            <a:endParaRPr lang="pt-BR" sz="1600" b="1" dirty="0">
              <a:solidFill>
                <a:schemeClr val="bg1"/>
              </a:solidFill>
              <a:latin typeface="GeoSlab703 MdCn BT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32632" y="1645306"/>
            <a:ext cx="1588776" cy="738664"/>
            <a:chOff x="532632" y="1645306"/>
            <a:chExt cx="1588776" cy="738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CaixaDeTexto 57"/>
            <p:cNvSpPr txBox="1"/>
            <p:nvPr/>
          </p:nvSpPr>
          <p:spPr>
            <a:xfrm>
              <a:off x="532632" y="1645306"/>
              <a:ext cx="1588776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PROGRAMAÇÃO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537510" y="2014638"/>
              <a:ext cx="1273383" cy="369332"/>
            </a:xfrm>
            <a:prstGeom prst="rect">
              <a:avLst/>
            </a:prstGeom>
            <a:solidFill>
              <a:srgbClr val="44546A">
                <a:alpha val="85000"/>
              </a:srgbClr>
            </a:solidFill>
            <a:ln w="3175" cap="flat">
              <a:solidFill>
                <a:srgbClr val="8C9EB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CONCEITOS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452445" y="2445539"/>
            <a:ext cx="196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COMPLEXIDADE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313D4D"/>
                </a:solidFill>
              </a:rPr>
              <a:t>ENGANO/ERRO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9E0000"/>
                </a:solidFill>
              </a:rPr>
              <a:t>DEFEITO/FALHA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0704" y="4105656"/>
            <a:ext cx="1357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COMPLEXIDADE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920836" y="3573377"/>
            <a:ext cx="6736259" cy="2562247"/>
            <a:chOff x="2920836" y="3573377"/>
            <a:chExt cx="6736259" cy="2562247"/>
          </a:xfrm>
        </p:grpSpPr>
        <p:grpSp>
          <p:nvGrpSpPr>
            <p:cNvPr id="45" name="Grupo 44"/>
            <p:cNvGrpSpPr/>
            <p:nvPr/>
          </p:nvGrpSpPr>
          <p:grpSpPr>
            <a:xfrm>
              <a:off x="2920836" y="3573377"/>
              <a:ext cx="6736259" cy="2562247"/>
              <a:chOff x="3227834" y="3249803"/>
              <a:chExt cx="6736259" cy="2839375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3227834" y="3249803"/>
                <a:ext cx="6736259" cy="2839375"/>
                <a:chOff x="3227834" y="3249802"/>
                <a:chExt cx="6736259" cy="2839374"/>
              </a:xfrm>
            </p:grpSpPr>
            <p:pic>
              <p:nvPicPr>
                <p:cNvPr id="54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7834" y="3249802"/>
                  <a:ext cx="6561492" cy="28393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tângulo 54"/>
                <p:cNvSpPr/>
                <p:nvPr/>
              </p:nvSpPr>
              <p:spPr>
                <a:xfrm>
                  <a:off x="3566675" y="4090049"/>
                  <a:ext cx="6397418" cy="8697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pt-BR" sz="1100" b="1" dirty="0" smtClean="0">
                      <a:cs typeface="Calibri"/>
                    </a:rPr>
                    <a:t>❶ </a:t>
                  </a:r>
                  <a:r>
                    <a:rPr lang="pt-BR" sz="1100" b="1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DEFEITO</a:t>
                  </a:r>
                  <a:r>
                    <a:rPr lang="pt-BR" sz="900" dirty="0" smtClean="0">
                      <a:solidFill>
                        <a:srgbClr val="313D4D"/>
                      </a:solidFill>
                      <a:cs typeface="Courier New" pitchFamily="49" charset="0"/>
                    </a:rPr>
                    <a:t>:</a:t>
                  </a:r>
                  <a:r>
                    <a:rPr lang="pt-BR" sz="900" b="1" dirty="0" smtClean="0">
                      <a:solidFill>
                        <a:srgbClr val="313D4D"/>
                      </a:solidFill>
                    </a:rPr>
                    <a:t> </a:t>
                  </a:r>
                  <a:endParaRPr lang="pt-BR" sz="900" dirty="0">
                    <a:solidFill>
                      <a:srgbClr val="313D4D"/>
                    </a:solidFill>
                    <a:cs typeface="Courier New" pitchFamily="49" charset="0"/>
                  </a:endParaRPr>
                </a:p>
                <a:p>
                  <a:r>
                    <a:rPr lang="pt-BR" sz="900" dirty="0" smtClean="0">
                      <a:latin typeface="Courier New" pitchFamily="49" charset="0"/>
                      <a:cs typeface="Courier New" pitchFamily="49" charset="0"/>
                    </a:rPr>
                    <a:t>        </a:t>
                  </a:r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Criado sem qualquer planejamento;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pt-BR" sz="1000" i="1" dirty="0" smtClean="0">
                      <a:latin typeface="Courier New" pitchFamily="49" charset="0"/>
                      <a:cs typeface="Courier New" pitchFamily="49" charset="0"/>
                    </a:rPr>
                    <a:t>       Não utiliza conceitos e metodologias de programação.                          </a:t>
                  </a:r>
                  <a:endParaRPr lang="pt-BR" sz="1000" i="1" dirty="0">
                    <a:latin typeface="Courier New" pitchFamily="49" charset="0"/>
                    <a:cs typeface="Courier New" pitchFamily="49" charset="0"/>
                  </a:endParaRPr>
                </a:p>
                <a:p>
                  <a:endParaRPr lang="pt-BR" sz="900" dirty="0" smtClean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53" name="Retângulo de cantos arredondados 52"/>
              <p:cNvSpPr/>
              <p:nvPr/>
            </p:nvSpPr>
            <p:spPr>
              <a:xfrm>
                <a:off x="3364991" y="3661503"/>
                <a:ext cx="6301765" cy="330937"/>
              </a:xfrm>
              <a:prstGeom prst="roundRect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</a:rPr>
                  <a:t>DEFEITO/FALHA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260281" y="4965617"/>
              <a:ext cx="6096000" cy="938719"/>
              <a:chOff x="3561531" y="4429593"/>
              <a:chExt cx="6096000" cy="938719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3561531" y="4429593"/>
                <a:ext cx="6096000" cy="9387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t-BR" sz="1100" b="1" dirty="0">
                    <a:solidFill>
                      <a:srgbClr val="313D4D"/>
                    </a:solidFill>
                    <a:cs typeface="Calibri"/>
                  </a:rPr>
                  <a:t>❷ </a:t>
                </a:r>
                <a:r>
                  <a:rPr lang="pt-BR" sz="1100" dirty="0" smtClean="0">
                    <a:solidFill>
                      <a:srgbClr val="313D4D"/>
                    </a:solidFill>
                    <a:cs typeface="Calibri"/>
                  </a:rPr>
                  <a:t>FALHA:</a:t>
                </a:r>
                <a:endParaRPr lang="pt-BR" sz="1100" dirty="0">
                  <a:solidFill>
                    <a:srgbClr val="313D4D"/>
                  </a:solidFill>
                </a:endParaRPr>
              </a:p>
              <a:p>
                <a:r>
                  <a:rPr lang="pt-BR" sz="900" i="1" dirty="0" smtClean="0">
                    <a:latin typeface="Courier New" pitchFamily="49" charset="0"/>
                    <a:cs typeface="Courier New" pitchFamily="49" charset="0"/>
                  </a:rPr>
                  <a:t>   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#I= 01 TO </a:t>
                </a:r>
                <a:r>
                  <a:rPr lang="pt-BR" sz="1000" b="1" i="1" dirty="0" smtClean="0">
                    <a:latin typeface="Courier New" pitchFamily="49" charset="0"/>
                    <a:cs typeface="Courier New" pitchFamily="49" charset="0"/>
                  </a:rPr>
                  <a:t>12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                    </a:t>
                </a:r>
                <a:endParaRPr lang="pt-BR" sz="1000" i="1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     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COMPUTE </a:t>
                </a:r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#SOMA = #SOMA #VALOR(#I)        </a:t>
                </a:r>
              </a:p>
              <a:p>
                <a:r>
                  <a:rPr lang="pt-BR" sz="1000" i="1" dirty="0">
                    <a:latin typeface="Courier New" pitchFamily="49" charset="0"/>
                    <a:cs typeface="Courier New" pitchFamily="49" charset="0"/>
                  </a:rPr>
                  <a:t>        </a:t>
                </a:r>
                <a:r>
                  <a:rPr lang="pt-BR" sz="1000" i="1" dirty="0" smtClean="0">
                    <a:latin typeface="Courier New" pitchFamily="49" charset="0"/>
                    <a:cs typeface="Courier New" pitchFamily="49" charset="0"/>
                  </a:rPr>
                  <a:t>END-FOR                               </a:t>
                </a:r>
                <a:endParaRPr lang="pt-BR" sz="1000" i="1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pt-BR" sz="9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6939028" y="4691668"/>
                <a:ext cx="2564964" cy="507831"/>
              </a:xfrm>
              <a:prstGeom prst="rect">
                <a:avLst/>
              </a:prstGeom>
              <a:solidFill>
                <a:srgbClr val="9E0000"/>
              </a:solidFill>
              <a:ln>
                <a:solidFill>
                  <a:srgbClr val="A8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FOR #I= 01 TO </a:t>
                </a:r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#QTD-VALORES                    </a:t>
                </a:r>
                <a:endPara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pt-BR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COMPUTE #SOMA = #SOMA #VALOR(#I)        </a:t>
                </a:r>
              </a:p>
              <a:p>
                <a:r>
                  <a:rPr lang="pt-BR" sz="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END-FOR                               </a:t>
                </a:r>
                <a:endParaRPr lang="pt-B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67" name="Grupo 66"/>
          <p:cNvGrpSpPr/>
          <p:nvPr/>
        </p:nvGrpSpPr>
        <p:grpSpPr>
          <a:xfrm>
            <a:off x="2461115" y="1657987"/>
            <a:ext cx="9288925" cy="1048596"/>
            <a:chOff x="531636" y="4123108"/>
            <a:chExt cx="10951318" cy="1048596"/>
          </a:xfrm>
        </p:grpSpPr>
        <p:sp>
          <p:nvSpPr>
            <p:cNvPr id="68" name="CaixaDeTexto 67"/>
            <p:cNvSpPr txBox="1"/>
            <p:nvPr/>
          </p:nvSpPr>
          <p:spPr>
            <a:xfrm>
              <a:off x="563129" y="4123108"/>
              <a:ext cx="1237825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DEFEITO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531636" y="4525373"/>
              <a:ext cx="10951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44546A"/>
                  </a:solidFill>
                </a:rPr>
                <a:t>É uma imperfeição ou deficiência em um produto de trabalho em que o produto de trabalho não atende a seus requisitos ou especificações e precisa ser consertado ou </a:t>
              </a:r>
              <a:r>
                <a:rPr lang="pt-BR" dirty="0" smtClean="0">
                  <a:solidFill>
                    <a:srgbClr val="44546A"/>
                  </a:solidFill>
                </a:rPr>
                <a:t>substituído</a:t>
              </a:r>
              <a:r>
                <a:rPr lang="pt-BR" dirty="0">
                  <a:solidFill>
                    <a:srgbClr val="44546A"/>
                  </a:solidFill>
                </a:rPr>
                <a:t>.</a:t>
              </a: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2492611" y="2789885"/>
            <a:ext cx="9147701" cy="1048596"/>
            <a:chOff x="531636" y="4206410"/>
            <a:chExt cx="10951318" cy="1048596"/>
          </a:xfrm>
        </p:grpSpPr>
        <p:sp>
          <p:nvSpPr>
            <p:cNvPr id="71" name="CaixaDeTexto 70"/>
            <p:cNvSpPr txBox="1"/>
            <p:nvPr/>
          </p:nvSpPr>
          <p:spPr>
            <a:xfrm>
              <a:off x="563130" y="4206410"/>
              <a:ext cx="986079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5000"/>
              </a:schemeClr>
            </a:solidFill>
            <a:ln w="3175" cap="flat">
              <a:solidFill>
                <a:srgbClr val="8C9EB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Bahnschrift SemiBold SemiConden" pitchFamily="34" charset="0"/>
                </a:rPr>
                <a:t>FALHA</a:t>
              </a:r>
              <a:endParaRPr lang="pt-BR" dirty="0">
                <a:solidFill>
                  <a:schemeClr val="bg1"/>
                </a:solidFill>
                <a:latin typeface="Bahnschrift SemiBold SemiConden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531636" y="4608675"/>
              <a:ext cx="10951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44546A"/>
                  </a:solidFill>
                </a:rPr>
                <a:t>É um resultado incorreto. É um evento que causa a suspensão da execução normal de um programa. </a:t>
              </a:r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538302" y="555340"/>
            <a:ext cx="1919148" cy="461665"/>
          </a:xfrm>
          <a:prstGeom prst="rect">
            <a:avLst/>
          </a:prstGeom>
          <a:solidFill>
            <a:srgbClr val="A80000"/>
          </a:solidFill>
          <a:ln w="3175" cap="flat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MUNDO IDEAL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38303" y="1017005"/>
            <a:ext cx="3871772" cy="369332"/>
          </a:xfrm>
          <a:prstGeom prst="rect">
            <a:avLst/>
          </a:prstGeom>
          <a:solidFill>
            <a:srgbClr val="44546A">
              <a:alpha val="84706"/>
            </a:srgbClr>
          </a:solidFill>
          <a:ln w="3175" cap="flat">
            <a:solidFill>
              <a:srgbClr val="8C9E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Bold SemiConden" pitchFamily="34" charset="0"/>
              </a:rPr>
              <a:t>Programação, Como Fazer a Diferença?</a:t>
            </a: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18" y="5603017"/>
            <a:ext cx="813487" cy="7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110002</TotalTime>
  <Words>6206</Words>
  <Application>Microsoft Office PowerPoint</Application>
  <PresentationFormat>Widescreen</PresentationFormat>
  <Paragraphs>1234</Paragraphs>
  <Slides>28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45" baseType="lpstr">
      <vt:lpstr>Adobe Devanagari</vt:lpstr>
      <vt:lpstr>Anything Better</vt:lpstr>
      <vt:lpstr>Arial</vt:lpstr>
      <vt:lpstr>Arial Narrow</vt:lpstr>
      <vt:lpstr>Bahnschrift SemiBold SemiConden</vt:lpstr>
      <vt:lpstr>Bebas Neue Bold</vt:lpstr>
      <vt:lpstr>Beyond The Mountains</vt:lpstr>
      <vt:lpstr>Calibri</vt:lpstr>
      <vt:lpstr>Calibri Light</vt:lpstr>
      <vt:lpstr>Cambria</vt:lpstr>
      <vt:lpstr>Courier New</vt:lpstr>
      <vt:lpstr>GeoSlab703 MdCn BT</vt:lpstr>
      <vt:lpstr>Swis721 BlkCn BT</vt:lpstr>
      <vt:lpstr>Wingdings</vt:lpstr>
      <vt:lpstr>Zilla Slab SemiBold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p061101</dc:creator>
  <cp:lastModifiedBy>p027719</cp:lastModifiedBy>
  <cp:revision>1480</cp:revision>
  <dcterms:created xsi:type="dcterms:W3CDTF">2022-03-23T19:00:34Z</dcterms:created>
  <dcterms:modified xsi:type="dcterms:W3CDTF">2022-10-06T16:50:56Z</dcterms:modified>
</cp:coreProperties>
</file>